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35"/>
  </p:notesMasterIdLst>
  <p:handoutMasterIdLst>
    <p:handoutMasterId r:id="rId36"/>
  </p:handoutMasterIdLst>
  <p:sldIdLst>
    <p:sldId id="256" r:id="rId2"/>
    <p:sldId id="257" r:id="rId3"/>
    <p:sldId id="259" r:id="rId4"/>
    <p:sldId id="309" r:id="rId5"/>
    <p:sldId id="310" r:id="rId6"/>
    <p:sldId id="311" r:id="rId7"/>
    <p:sldId id="312" r:id="rId8"/>
    <p:sldId id="313" r:id="rId9"/>
    <p:sldId id="305" r:id="rId10"/>
    <p:sldId id="261" r:id="rId11"/>
    <p:sldId id="306" r:id="rId12"/>
    <p:sldId id="263" r:id="rId13"/>
    <p:sldId id="295" r:id="rId14"/>
    <p:sldId id="265" r:id="rId15"/>
    <p:sldId id="297" r:id="rId16"/>
    <p:sldId id="314" r:id="rId17"/>
    <p:sldId id="298" r:id="rId18"/>
    <p:sldId id="315" r:id="rId19"/>
    <p:sldId id="264" r:id="rId20"/>
    <p:sldId id="299" r:id="rId21"/>
    <p:sldId id="268" r:id="rId22"/>
    <p:sldId id="300" r:id="rId23"/>
    <p:sldId id="316" r:id="rId24"/>
    <p:sldId id="301" r:id="rId25"/>
    <p:sldId id="308" r:id="rId26"/>
    <p:sldId id="317" r:id="rId27"/>
    <p:sldId id="302" r:id="rId28"/>
    <p:sldId id="303" r:id="rId29"/>
    <p:sldId id="307" r:id="rId30"/>
    <p:sldId id="304" r:id="rId31"/>
    <p:sldId id="318" r:id="rId32"/>
    <p:sldId id="319" r:id="rId33"/>
    <p:sldId id="278" r:id="rId34"/>
  </p:sldIdLst>
  <p:sldSz cx="9144000" cy="5143500" type="screen16x9"/>
  <p:notesSz cx="6858000" cy="9144000"/>
  <p:embeddedFontLst>
    <p:embeddedFont>
      <p:font typeface="Cambria Math" panose="02040503050406030204" pitchFamily="18" charset="0"/>
      <p:regular r:id="rId37"/>
    </p:embeddedFont>
    <p:embeddedFont>
      <p:font typeface="Dosis" pitchFamily="2" charset="0"/>
      <p:regular r:id="rId38"/>
      <p:bold r:id="rId39"/>
    </p:embeddedFont>
    <p:embeddedFont>
      <p:font typeface="Roboto" panose="02000000000000000000" pitchFamily="2" charset="0"/>
      <p:regular r:id="rId40"/>
      <p:bold r:id="rId41"/>
      <p:italic r:id="rId42"/>
      <p:boldItalic r:id="rId4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uan Hsu" initials="YH" lastIdx="3" clrIdx="0">
    <p:extLst>
      <p:ext uri="{19B8F6BF-5375-455C-9EA6-DF929625EA0E}">
        <p15:presenceInfo xmlns:p15="http://schemas.microsoft.com/office/powerpoint/2012/main" userId="9e02c751ad05e6d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8700"/>
    <a:srgbClr val="FFA86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F57B9CE-27B7-45A4-9341-B09BDB51A24E}">
  <a:tblStyle styleId="{AF57B9CE-27B7-45A4-9341-B09BDB51A24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091BD0C-065F-43EE-8344-79AE29CD5F3C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29" autoAdjust="0"/>
    <p:restoredTop sz="94660"/>
  </p:normalViewPr>
  <p:slideViewPr>
    <p:cSldViewPr snapToGrid="0">
      <p:cViewPr varScale="1">
        <p:scale>
          <a:sx n="142" d="100"/>
          <a:sy n="142" d="100"/>
        </p:scale>
        <p:origin x="912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5" d="100"/>
          <a:sy n="85" d="100"/>
        </p:scale>
        <p:origin x="3804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6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7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5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09493F-7D4B-4BCF-A318-B1036D73E610}" type="datetimeFigureOut">
              <a:rPr lang="zh-TW" altLang="en-US" smtClean="0"/>
              <a:t>2022/12/28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300416-1439-43AF-AEFC-9B5512AF772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8607969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08630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86226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85941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9867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17176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17823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95126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958931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97512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041952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060002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760042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554897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944997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010022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66974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390311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329917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06233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9606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39240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467885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68913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41263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rgbClr val="22222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 userDrawn="1"/>
        </p:nvSpPr>
        <p:spPr>
          <a:xfrm>
            <a:off x="-11025" y="-11025"/>
            <a:ext cx="9144000" cy="5143500"/>
          </a:xfrm>
          <a:prstGeom prst="rect">
            <a:avLst/>
          </a:prstGeom>
          <a:solidFill>
            <a:srgbClr val="222222">
              <a:alpha val="64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5086350" y="-38100"/>
            <a:ext cx="4114800" cy="5219700"/>
          </a:xfrm>
          <a:custGeom>
            <a:avLst/>
            <a:gdLst/>
            <a:ahLst/>
            <a:cxnLst/>
            <a:rect l="l" t="t" r="r" b="b"/>
            <a:pathLst>
              <a:path w="164592" h="208788" extrusionOk="0">
                <a:moveTo>
                  <a:pt x="0" y="1524"/>
                </a:moveTo>
                <a:lnTo>
                  <a:pt x="107442" y="208788"/>
                </a:lnTo>
                <a:lnTo>
                  <a:pt x="164592" y="208788"/>
                </a:lnTo>
                <a:lnTo>
                  <a:pt x="16459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2" name="Google Shape;12;p2"/>
          <p:cNvSpPr/>
          <p:nvPr/>
        </p:nvSpPr>
        <p:spPr>
          <a:xfrm flipH="1">
            <a:off x="-418950" y="4394400"/>
            <a:ext cx="8172300" cy="749100"/>
          </a:xfrm>
          <a:prstGeom prst="parallelogram">
            <a:avLst>
              <a:gd name="adj" fmla="val 51542"/>
            </a:avLst>
          </a:prstGeom>
          <a:solidFill>
            <a:srgbClr val="FFFFFF">
              <a:alpha val="17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</a:endParaRPr>
          </a:p>
        </p:txBody>
      </p:sp>
      <p:sp>
        <p:nvSpPr>
          <p:cNvPr id="13" name="Google Shape;13;p2"/>
          <p:cNvSpPr/>
          <p:nvPr/>
        </p:nvSpPr>
        <p:spPr>
          <a:xfrm flipH="1">
            <a:off x="1028475" y="4166400"/>
            <a:ext cx="8369700" cy="228000"/>
          </a:xfrm>
          <a:prstGeom prst="parallelogram">
            <a:avLst>
              <a:gd name="adj" fmla="val 51542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1028475" y="0"/>
            <a:ext cx="5238600" cy="402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solidFill>
          <a:schemeClr val="accent1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>
            <a:off x="5086350" y="-38100"/>
            <a:ext cx="4114800" cy="5219700"/>
          </a:xfrm>
          <a:custGeom>
            <a:avLst/>
            <a:gdLst/>
            <a:ahLst/>
            <a:cxnLst/>
            <a:rect l="l" t="t" r="r" b="b"/>
            <a:pathLst>
              <a:path w="164592" h="208788" extrusionOk="0">
                <a:moveTo>
                  <a:pt x="0" y="1524"/>
                </a:moveTo>
                <a:lnTo>
                  <a:pt x="107442" y="208788"/>
                </a:lnTo>
                <a:lnTo>
                  <a:pt x="164592" y="208788"/>
                </a:lnTo>
                <a:lnTo>
                  <a:pt x="164592" y="0"/>
                </a:lnTo>
                <a:close/>
              </a:path>
            </a:pathLst>
          </a:custGeom>
          <a:solidFill>
            <a:srgbClr val="FFFFFF">
              <a:alpha val="17690"/>
            </a:srgbClr>
          </a:solidFill>
          <a:ln>
            <a:noFill/>
          </a:ln>
        </p:spPr>
      </p:sp>
      <p:sp>
        <p:nvSpPr>
          <p:cNvPr id="17" name="Google Shape;17;p3"/>
          <p:cNvSpPr/>
          <p:nvPr/>
        </p:nvSpPr>
        <p:spPr>
          <a:xfrm flipH="1">
            <a:off x="-418950" y="4394400"/>
            <a:ext cx="8172300" cy="749100"/>
          </a:xfrm>
          <a:prstGeom prst="parallelogram">
            <a:avLst>
              <a:gd name="adj" fmla="val 51542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</a:endParaRPr>
          </a:p>
        </p:txBody>
      </p:sp>
      <p:sp>
        <p:nvSpPr>
          <p:cNvPr id="18" name="Google Shape;18;p3"/>
          <p:cNvSpPr/>
          <p:nvPr/>
        </p:nvSpPr>
        <p:spPr>
          <a:xfrm flipH="1">
            <a:off x="1028475" y="4166400"/>
            <a:ext cx="8369700" cy="228000"/>
          </a:xfrm>
          <a:prstGeom prst="parallelogram">
            <a:avLst>
              <a:gd name="adj" fmla="val 51542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ctrTitle"/>
          </p:nvPr>
        </p:nvSpPr>
        <p:spPr>
          <a:xfrm>
            <a:off x="1028475" y="2345350"/>
            <a:ext cx="52200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ubTitle" idx="1"/>
          </p:nvPr>
        </p:nvSpPr>
        <p:spPr>
          <a:xfrm>
            <a:off x="1028475" y="3449650"/>
            <a:ext cx="5220000" cy="5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oogle Shape;31;p5"/>
          <p:cNvGrpSpPr/>
          <p:nvPr userDrawn="1"/>
        </p:nvGrpSpPr>
        <p:grpSpPr>
          <a:xfrm>
            <a:off x="-903537" y="-17561"/>
            <a:ext cx="10524355" cy="5171411"/>
            <a:chOff x="-903537" y="-17561"/>
            <a:chExt cx="10524355" cy="5171411"/>
          </a:xfrm>
        </p:grpSpPr>
        <p:sp>
          <p:nvSpPr>
            <p:cNvPr id="33" name="Google Shape;33;p5"/>
            <p:cNvSpPr/>
            <p:nvPr/>
          </p:nvSpPr>
          <p:spPr>
            <a:xfrm flipH="1">
              <a:off x="-903537" y="-17561"/>
              <a:ext cx="1759200" cy="749100"/>
            </a:xfrm>
            <a:prstGeom prst="parallelogram">
              <a:avLst>
                <a:gd name="adj" fmla="val 51542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5"/>
            <p:cNvSpPr/>
            <p:nvPr/>
          </p:nvSpPr>
          <p:spPr>
            <a:xfrm flipH="1">
              <a:off x="472134" y="-9525"/>
              <a:ext cx="518400" cy="749100"/>
            </a:xfrm>
            <a:prstGeom prst="parallelogram">
              <a:avLst>
                <a:gd name="adj" fmla="val 75009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flipH="1">
              <a:off x="742953" y="272850"/>
              <a:ext cx="7505700" cy="749100"/>
            </a:xfrm>
            <a:prstGeom prst="parallelogram">
              <a:avLst>
                <a:gd name="adj" fmla="val 51542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5"/>
            <p:cNvSpPr/>
            <p:nvPr/>
          </p:nvSpPr>
          <p:spPr>
            <a:xfrm flipH="1">
              <a:off x="7861618" y="272850"/>
              <a:ext cx="1759200" cy="749100"/>
            </a:xfrm>
            <a:prstGeom prst="parallelogram">
              <a:avLst>
                <a:gd name="adj" fmla="val 5154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5"/>
            <p:cNvSpPr/>
            <p:nvPr/>
          </p:nvSpPr>
          <p:spPr>
            <a:xfrm flipH="1">
              <a:off x="990375" y="4925850"/>
              <a:ext cx="8369700" cy="228000"/>
            </a:xfrm>
            <a:prstGeom prst="parallelogram">
              <a:avLst>
                <a:gd name="adj" fmla="val 5154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" name="Google Shape;38;p5"/>
          <p:cNvSpPr txBox="1">
            <a:spLocks noGrp="1"/>
          </p:cNvSpPr>
          <p:nvPr>
            <p:ph type="title"/>
          </p:nvPr>
        </p:nvSpPr>
        <p:spPr>
          <a:xfrm>
            <a:off x="1104900" y="276075"/>
            <a:ext cx="6724500" cy="74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body" idx="1"/>
          </p:nvPr>
        </p:nvSpPr>
        <p:spPr>
          <a:xfrm>
            <a:off x="1104900" y="1277625"/>
            <a:ext cx="7581900" cy="364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SzPts val="3000"/>
              <a:buChar char="▸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▹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▹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9pPr>
          </a:lstStyle>
          <a:p>
            <a:endParaRPr dirty="0"/>
          </a:p>
        </p:txBody>
      </p:sp>
      <p:sp>
        <p:nvSpPr>
          <p:cNvPr id="40" name="Google Shape;40;p5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6"/>
          <p:cNvGrpSpPr/>
          <p:nvPr/>
        </p:nvGrpSpPr>
        <p:grpSpPr>
          <a:xfrm>
            <a:off x="-903537" y="-17561"/>
            <a:ext cx="10524355" cy="5171411"/>
            <a:chOff x="-903537" y="-17561"/>
            <a:chExt cx="10524355" cy="5171411"/>
          </a:xfrm>
        </p:grpSpPr>
        <p:sp>
          <p:nvSpPr>
            <p:cNvPr id="44" name="Google Shape;44;p6"/>
            <p:cNvSpPr/>
            <p:nvPr/>
          </p:nvSpPr>
          <p:spPr>
            <a:xfrm flipH="1">
              <a:off x="-903537" y="-17561"/>
              <a:ext cx="1759200" cy="749100"/>
            </a:xfrm>
            <a:prstGeom prst="parallelogram">
              <a:avLst>
                <a:gd name="adj" fmla="val 51542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6"/>
            <p:cNvSpPr/>
            <p:nvPr/>
          </p:nvSpPr>
          <p:spPr>
            <a:xfrm flipH="1">
              <a:off x="472134" y="-9525"/>
              <a:ext cx="518400" cy="749100"/>
            </a:xfrm>
            <a:prstGeom prst="parallelogram">
              <a:avLst>
                <a:gd name="adj" fmla="val 75009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6"/>
            <p:cNvSpPr/>
            <p:nvPr/>
          </p:nvSpPr>
          <p:spPr>
            <a:xfrm flipH="1">
              <a:off x="742953" y="272850"/>
              <a:ext cx="7505700" cy="749100"/>
            </a:xfrm>
            <a:prstGeom prst="parallelogram">
              <a:avLst>
                <a:gd name="adj" fmla="val 51542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6"/>
            <p:cNvSpPr/>
            <p:nvPr/>
          </p:nvSpPr>
          <p:spPr>
            <a:xfrm flipH="1">
              <a:off x="7861618" y="272850"/>
              <a:ext cx="1759200" cy="749100"/>
            </a:xfrm>
            <a:prstGeom prst="parallelogram">
              <a:avLst>
                <a:gd name="adj" fmla="val 5154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6"/>
            <p:cNvSpPr/>
            <p:nvPr/>
          </p:nvSpPr>
          <p:spPr>
            <a:xfrm flipH="1">
              <a:off x="990375" y="4925850"/>
              <a:ext cx="8369700" cy="228000"/>
            </a:xfrm>
            <a:prstGeom prst="parallelogram">
              <a:avLst>
                <a:gd name="adj" fmla="val 5154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" name="Google Shape;49;p6"/>
          <p:cNvSpPr txBox="1">
            <a:spLocks noGrp="1"/>
          </p:cNvSpPr>
          <p:nvPr>
            <p:ph type="title"/>
          </p:nvPr>
        </p:nvSpPr>
        <p:spPr>
          <a:xfrm>
            <a:off x="1101386" y="272850"/>
            <a:ext cx="7574400" cy="74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 b="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 b="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 b="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 b="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 b="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 b="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 b="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 b="0"/>
            </a:lvl9pPr>
          </a:lstStyle>
          <a:p>
            <a:endParaRPr/>
          </a:p>
        </p:txBody>
      </p:sp>
      <p:sp>
        <p:nvSpPr>
          <p:cNvPr id="50" name="Google Shape;50;p6"/>
          <p:cNvSpPr txBox="1">
            <a:spLocks noGrp="1"/>
          </p:cNvSpPr>
          <p:nvPr>
            <p:ph type="body" idx="1"/>
          </p:nvPr>
        </p:nvSpPr>
        <p:spPr>
          <a:xfrm>
            <a:off x="1101375" y="1311550"/>
            <a:ext cx="3681900" cy="353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93700">
              <a:spcBef>
                <a:spcPts val="600"/>
              </a:spcBef>
              <a:spcAft>
                <a:spcPts val="0"/>
              </a:spcAft>
              <a:buSzPts val="2600"/>
              <a:buChar char="▸"/>
              <a:defRPr sz="2600"/>
            </a:lvl1pPr>
            <a:lvl2pPr marL="914400" lvl="1" indent="-393700">
              <a:spcBef>
                <a:spcPts val="0"/>
              </a:spcBef>
              <a:spcAft>
                <a:spcPts val="0"/>
              </a:spcAft>
              <a:buSzPts val="2600"/>
              <a:buChar char="▹"/>
              <a:defRPr sz="2600"/>
            </a:lvl2pPr>
            <a:lvl3pPr marL="1371600" lvl="2" indent="-393700">
              <a:spcBef>
                <a:spcPts val="0"/>
              </a:spcBef>
              <a:spcAft>
                <a:spcPts val="0"/>
              </a:spcAft>
              <a:buSzPts val="2600"/>
              <a:buChar char="▹"/>
              <a:defRPr sz="2600"/>
            </a:lvl3pPr>
            <a:lvl4pPr marL="1828800" lvl="3" indent="-393700">
              <a:spcBef>
                <a:spcPts val="0"/>
              </a:spcBef>
              <a:spcAft>
                <a:spcPts val="0"/>
              </a:spcAft>
              <a:buSzPts val="2600"/>
              <a:buChar char="▹"/>
              <a:defRPr sz="2600"/>
            </a:lvl4pPr>
            <a:lvl5pPr marL="2286000" lvl="4" indent="-393700">
              <a:spcBef>
                <a:spcPts val="0"/>
              </a:spcBef>
              <a:spcAft>
                <a:spcPts val="0"/>
              </a:spcAft>
              <a:buSzPts val="2600"/>
              <a:buChar char="▹"/>
              <a:defRPr sz="2600"/>
            </a:lvl5pPr>
            <a:lvl6pPr marL="2743200" lvl="5" indent="-393700">
              <a:spcBef>
                <a:spcPts val="0"/>
              </a:spcBef>
              <a:spcAft>
                <a:spcPts val="0"/>
              </a:spcAft>
              <a:buSzPts val="2600"/>
              <a:buChar char="▹"/>
              <a:defRPr sz="2600"/>
            </a:lvl6pPr>
            <a:lvl7pPr marL="3200400" lvl="6" indent="-393700">
              <a:spcBef>
                <a:spcPts val="0"/>
              </a:spcBef>
              <a:spcAft>
                <a:spcPts val="0"/>
              </a:spcAft>
              <a:buSzPts val="2600"/>
              <a:buChar char="▹"/>
              <a:defRPr sz="2600"/>
            </a:lvl7pPr>
            <a:lvl8pPr marL="3657600" lvl="7" indent="-393700">
              <a:spcBef>
                <a:spcPts val="0"/>
              </a:spcBef>
              <a:spcAft>
                <a:spcPts val="0"/>
              </a:spcAft>
              <a:buSzPts val="2600"/>
              <a:buChar char="▹"/>
              <a:defRPr sz="2600"/>
            </a:lvl8pPr>
            <a:lvl9pPr marL="4114800" lvl="8" indent="-393700">
              <a:spcBef>
                <a:spcPts val="0"/>
              </a:spcBef>
              <a:spcAft>
                <a:spcPts val="0"/>
              </a:spcAft>
              <a:buSzPts val="2600"/>
              <a:buChar char="▹"/>
              <a:defRPr sz="2600"/>
            </a:lvl9pPr>
          </a:lstStyle>
          <a:p>
            <a:endParaRPr/>
          </a:p>
        </p:txBody>
      </p:sp>
      <p:sp>
        <p:nvSpPr>
          <p:cNvPr id="51" name="Google Shape;51;p6"/>
          <p:cNvSpPr txBox="1">
            <a:spLocks noGrp="1"/>
          </p:cNvSpPr>
          <p:nvPr>
            <p:ph type="body" idx="2"/>
          </p:nvPr>
        </p:nvSpPr>
        <p:spPr>
          <a:xfrm>
            <a:off x="5004949" y="1311550"/>
            <a:ext cx="3681900" cy="353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93700">
              <a:spcBef>
                <a:spcPts val="600"/>
              </a:spcBef>
              <a:spcAft>
                <a:spcPts val="0"/>
              </a:spcAft>
              <a:buSzPts val="2600"/>
              <a:buChar char="▸"/>
              <a:defRPr sz="2600"/>
            </a:lvl1pPr>
            <a:lvl2pPr marL="914400" lvl="1" indent="-393700">
              <a:spcBef>
                <a:spcPts val="0"/>
              </a:spcBef>
              <a:spcAft>
                <a:spcPts val="0"/>
              </a:spcAft>
              <a:buSzPts val="2600"/>
              <a:buChar char="▹"/>
              <a:defRPr sz="2600"/>
            </a:lvl2pPr>
            <a:lvl3pPr marL="1371600" lvl="2" indent="-393700">
              <a:spcBef>
                <a:spcPts val="0"/>
              </a:spcBef>
              <a:spcAft>
                <a:spcPts val="0"/>
              </a:spcAft>
              <a:buSzPts val="2600"/>
              <a:buChar char="▹"/>
              <a:defRPr sz="2600"/>
            </a:lvl3pPr>
            <a:lvl4pPr marL="1828800" lvl="3" indent="-393700">
              <a:spcBef>
                <a:spcPts val="0"/>
              </a:spcBef>
              <a:spcAft>
                <a:spcPts val="0"/>
              </a:spcAft>
              <a:buSzPts val="2600"/>
              <a:buChar char="▹"/>
              <a:defRPr sz="2600"/>
            </a:lvl4pPr>
            <a:lvl5pPr marL="2286000" lvl="4" indent="-393700">
              <a:spcBef>
                <a:spcPts val="0"/>
              </a:spcBef>
              <a:spcAft>
                <a:spcPts val="0"/>
              </a:spcAft>
              <a:buSzPts val="2600"/>
              <a:buChar char="▹"/>
              <a:defRPr sz="2600"/>
            </a:lvl5pPr>
            <a:lvl6pPr marL="2743200" lvl="5" indent="-393700">
              <a:spcBef>
                <a:spcPts val="0"/>
              </a:spcBef>
              <a:spcAft>
                <a:spcPts val="0"/>
              </a:spcAft>
              <a:buSzPts val="2600"/>
              <a:buChar char="▹"/>
              <a:defRPr sz="2600"/>
            </a:lvl6pPr>
            <a:lvl7pPr marL="3200400" lvl="6" indent="-393700">
              <a:spcBef>
                <a:spcPts val="0"/>
              </a:spcBef>
              <a:spcAft>
                <a:spcPts val="0"/>
              </a:spcAft>
              <a:buSzPts val="2600"/>
              <a:buChar char="▹"/>
              <a:defRPr sz="2600"/>
            </a:lvl7pPr>
            <a:lvl8pPr marL="3657600" lvl="7" indent="-393700">
              <a:spcBef>
                <a:spcPts val="0"/>
              </a:spcBef>
              <a:spcAft>
                <a:spcPts val="0"/>
              </a:spcAft>
              <a:buSzPts val="2600"/>
              <a:buChar char="▹"/>
              <a:defRPr sz="2600"/>
            </a:lvl8pPr>
            <a:lvl9pPr marL="4114800" lvl="8" indent="-393700">
              <a:spcBef>
                <a:spcPts val="0"/>
              </a:spcBef>
              <a:spcAft>
                <a:spcPts val="0"/>
              </a:spcAft>
              <a:buSzPts val="2600"/>
              <a:buChar char="▹"/>
              <a:defRPr sz="2600"/>
            </a:lvl9pPr>
          </a:lstStyle>
          <a:p>
            <a:endParaRPr/>
          </a:p>
        </p:txBody>
      </p:sp>
      <p:sp>
        <p:nvSpPr>
          <p:cNvPr id="52" name="Google Shape;52;p6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oogle Shape;67;p8"/>
          <p:cNvGrpSpPr/>
          <p:nvPr/>
        </p:nvGrpSpPr>
        <p:grpSpPr>
          <a:xfrm>
            <a:off x="-903537" y="-17561"/>
            <a:ext cx="10524355" cy="5171411"/>
            <a:chOff x="-903537" y="-17561"/>
            <a:chExt cx="10524355" cy="5171411"/>
          </a:xfrm>
        </p:grpSpPr>
        <p:sp>
          <p:nvSpPr>
            <p:cNvPr id="69" name="Google Shape;69;p8"/>
            <p:cNvSpPr/>
            <p:nvPr/>
          </p:nvSpPr>
          <p:spPr>
            <a:xfrm flipH="1">
              <a:off x="-903537" y="-17561"/>
              <a:ext cx="1759200" cy="749100"/>
            </a:xfrm>
            <a:prstGeom prst="parallelogram">
              <a:avLst>
                <a:gd name="adj" fmla="val 51542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8"/>
            <p:cNvSpPr/>
            <p:nvPr/>
          </p:nvSpPr>
          <p:spPr>
            <a:xfrm flipH="1">
              <a:off x="472134" y="-9525"/>
              <a:ext cx="518400" cy="749100"/>
            </a:xfrm>
            <a:prstGeom prst="parallelogram">
              <a:avLst>
                <a:gd name="adj" fmla="val 75009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8"/>
            <p:cNvSpPr/>
            <p:nvPr/>
          </p:nvSpPr>
          <p:spPr>
            <a:xfrm flipH="1">
              <a:off x="742953" y="272850"/>
              <a:ext cx="7505700" cy="749100"/>
            </a:xfrm>
            <a:prstGeom prst="parallelogram">
              <a:avLst>
                <a:gd name="adj" fmla="val 51542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flipH="1">
              <a:off x="7861618" y="272850"/>
              <a:ext cx="1759200" cy="749100"/>
            </a:xfrm>
            <a:prstGeom prst="parallelogram">
              <a:avLst>
                <a:gd name="adj" fmla="val 5154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flipH="1">
              <a:off x="990375" y="4925850"/>
              <a:ext cx="8369700" cy="228000"/>
            </a:xfrm>
            <a:prstGeom prst="parallelogram">
              <a:avLst>
                <a:gd name="adj" fmla="val 5154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" name="Google Shape;74;p8"/>
          <p:cNvSpPr txBox="1">
            <a:spLocks noGrp="1"/>
          </p:cNvSpPr>
          <p:nvPr>
            <p:ph type="title"/>
          </p:nvPr>
        </p:nvSpPr>
        <p:spPr>
          <a:xfrm>
            <a:off x="1104900" y="276075"/>
            <a:ext cx="6724500" cy="74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8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inverted">
  <p:cSld name="BLANK_1">
    <p:bg>
      <p:bgPr>
        <a:solidFill>
          <a:schemeClr val="dk1"/>
        </a:soli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2"/>
          <p:cNvSpPr/>
          <p:nvPr/>
        </p:nvSpPr>
        <p:spPr>
          <a:xfrm>
            <a:off x="-55075" y="-38100"/>
            <a:ext cx="3312625" cy="5214650"/>
          </a:xfrm>
          <a:custGeom>
            <a:avLst/>
            <a:gdLst/>
            <a:ahLst/>
            <a:cxnLst/>
            <a:rect l="l" t="t" r="r" b="b"/>
            <a:pathLst>
              <a:path w="132505" h="208586" extrusionOk="0">
                <a:moveTo>
                  <a:pt x="132505" y="207264"/>
                </a:moveTo>
                <a:lnTo>
                  <a:pt x="25063" y="0"/>
                </a:lnTo>
                <a:lnTo>
                  <a:pt x="0" y="202"/>
                </a:lnTo>
                <a:lnTo>
                  <a:pt x="1322" y="208586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01" name="Google Shape;101;p12"/>
          <p:cNvSpPr/>
          <p:nvPr/>
        </p:nvSpPr>
        <p:spPr>
          <a:xfrm flipH="1">
            <a:off x="-903537" y="-17561"/>
            <a:ext cx="1759200" cy="749100"/>
          </a:xfrm>
          <a:prstGeom prst="parallelogram">
            <a:avLst>
              <a:gd name="adj" fmla="val 51542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12"/>
          <p:cNvSpPr/>
          <p:nvPr/>
        </p:nvSpPr>
        <p:spPr>
          <a:xfrm flipH="1">
            <a:off x="472134" y="-9525"/>
            <a:ext cx="518400" cy="749100"/>
          </a:xfrm>
          <a:prstGeom prst="parallelogram">
            <a:avLst>
              <a:gd name="adj" fmla="val 75009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12"/>
          <p:cNvSpPr/>
          <p:nvPr/>
        </p:nvSpPr>
        <p:spPr>
          <a:xfrm flipH="1">
            <a:off x="990375" y="4925850"/>
            <a:ext cx="8369700" cy="228000"/>
          </a:xfrm>
          <a:prstGeom prst="parallelogram">
            <a:avLst>
              <a:gd name="adj" fmla="val 51542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12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 + 3 columns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oogle Shape;54;p7"/>
          <p:cNvGrpSpPr/>
          <p:nvPr/>
        </p:nvGrpSpPr>
        <p:grpSpPr>
          <a:xfrm>
            <a:off x="-903537" y="-17561"/>
            <a:ext cx="10524355" cy="5171411"/>
            <a:chOff x="-903537" y="-17561"/>
            <a:chExt cx="10524355" cy="5171411"/>
          </a:xfrm>
        </p:grpSpPr>
        <p:sp>
          <p:nvSpPr>
            <p:cNvPr id="56" name="Google Shape;56;p7"/>
            <p:cNvSpPr/>
            <p:nvPr/>
          </p:nvSpPr>
          <p:spPr>
            <a:xfrm flipH="1">
              <a:off x="-903537" y="-17561"/>
              <a:ext cx="1759200" cy="749100"/>
            </a:xfrm>
            <a:prstGeom prst="parallelogram">
              <a:avLst>
                <a:gd name="adj" fmla="val 51542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7"/>
            <p:cNvSpPr/>
            <p:nvPr/>
          </p:nvSpPr>
          <p:spPr>
            <a:xfrm flipH="1">
              <a:off x="472134" y="-9525"/>
              <a:ext cx="518400" cy="749100"/>
            </a:xfrm>
            <a:prstGeom prst="parallelogram">
              <a:avLst>
                <a:gd name="adj" fmla="val 75009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7"/>
            <p:cNvSpPr/>
            <p:nvPr/>
          </p:nvSpPr>
          <p:spPr>
            <a:xfrm flipH="1">
              <a:off x="742953" y="272850"/>
              <a:ext cx="7505700" cy="749100"/>
            </a:xfrm>
            <a:prstGeom prst="parallelogram">
              <a:avLst>
                <a:gd name="adj" fmla="val 51542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7"/>
            <p:cNvSpPr/>
            <p:nvPr/>
          </p:nvSpPr>
          <p:spPr>
            <a:xfrm flipH="1">
              <a:off x="7861618" y="272850"/>
              <a:ext cx="1759200" cy="749100"/>
            </a:xfrm>
            <a:prstGeom prst="parallelogram">
              <a:avLst>
                <a:gd name="adj" fmla="val 5154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7"/>
            <p:cNvSpPr/>
            <p:nvPr/>
          </p:nvSpPr>
          <p:spPr>
            <a:xfrm flipH="1">
              <a:off x="990375" y="4925850"/>
              <a:ext cx="8369700" cy="228000"/>
            </a:xfrm>
            <a:prstGeom prst="parallelogram">
              <a:avLst>
                <a:gd name="adj" fmla="val 5154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1" name="Google Shape;61;p7"/>
          <p:cNvSpPr txBox="1">
            <a:spLocks noGrp="1"/>
          </p:cNvSpPr>
          <p:nvPr>
            <p:ph type="title"/>
          </p:nvPr>
        </p:nvSpPr>
        <p:spPr>
          <a:xfrm>
            <a:off x="1104900" y="276075"/>
            <a:ext cx="6724500" cy="74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7"/>
          <p:cNvSpPr txBox="1">
            <a:spLocks noGrp="1"/>
          </p:cNvSpPr>
          <p:nvPr>
            <p:ph type="body" idx="1"/>
          </p:nvPr>
        </p:nvSpPr>
        <p:spPr>
          <a:xfrm>
            <a:off x="1104900" y="1224350"/>
            <a:ext cx="2423100" cy="354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▸"/>
              <a:defRPr sz="2000"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9pPr>
          </a:lstStyle>
          <a:p>
            <a:endParaRPr/>
          </a:p>
        </p:txBody>
      </p:sp>
      <p:sp>
        <p:nvSpPr>
          <p:cNvPr id="63" name="Google Shape;63;p7"/>
          <p:cNvSpPr txBox="1">
            <a:spLocks noGrp="1"/>
          </p:cNvSpPr>
          <p:nvPr>
            <p:ph type="body" idx="2"/>
          </p:nvPr>
        </p:nvSpPr>
        <p:spPr>
          <a:xfrm>
            <a:off x="3652189" y="1224350"/>
            <a:ext cx="2423100" cy="354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▸"/>
              <a:defRPr sz="2000"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9pPr>
          </a:lstStyle>
          <a:p>
            <a:endParaRPr/>
          </a:p>
        </p:txBody>
      </p:sp>
      <p:sp>
        <p:nvSpPr>
          <p:cNvPr id="64" name="Google Shape;64;p7"/>
          <p:cNvSpPr txBox="1">
            <a:spLocks noGrp="1"/>
          </p:cNvSpPr>
          <p:nvPr>
            <p:ph type="body" idx="3"/>
          </p:nvPr>
        </p:nvSpPr>
        <p:spPr>
          <a:xfrm>
            <a:off x="6199478" y="1224350"/>
            <a:ext cx="2423100" cy="354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▸"/>
              <a:defRPr sz="2000"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9pPr>
          </a:lstStyle>
          <a:p>
            <a:endParaRPr/>
          </a:p>
        </p:txBody>
      </p:sp>
      <p:sp>
        <p:nvSpPr>
          <p:cNvPr id="65" name="Google Shape;65;p7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229269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104900" y="276075"/>
            <a:ext cx="6724500" cy="7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osis"/>
              <a:buNone/>
              <a:defRPr sz="24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osis"/>
              <a:buNone/>
              <a:defRPr sz="24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osis"/>
              <a:buNone/>
              <a:defRPr sz="24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osis"/>
              <a:buNone/>
              <a:defRPr sz="24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osis"/>
              <a:buNone/>
              <a:defRPr sz="24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osis"/>
              <a:buNone/>
              <a:defRPr sz="24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osis"/>
              <a:buNone/>
              <a:defRPr sz="24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osis"/>
              <a:buNone/>
              <a:defRPr sz="24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osis"/>
              <a:buNone/>
              <a:defRPr sz="24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104900" y="1200150"/>
            <a:ext cx="7581900" cy="3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Roboto"/>
              <a:buChar char="▸"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Roboto"/>
              <a:buChar char="▹"/>
              <a:defRPr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"/>
              <a:buChar char="▹"/>
              <a:defRPr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Roboto"/>
              <a:buChar char="▹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Roboto"/>
              <a:buChar char="▹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Roboto"/>
              <a:buChar char="▹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Roboto"/>
              <a:buChar char="▹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Roboto"/>
              <a:buChar char="▹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Roboto"/>
              <a:buChar char="▹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 sz="13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buNone/>
              <a:defRPr sz="13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ctr">
              <a:buNone/>
              <a:defRPr sz="13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ctr">
              <a:buNone/>
              <a:defRPr sz="13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ctr">
              <a:buNone/>
              <a:defRPr sz="13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ctr">
              <a:buNone/>
              <a:defRPr sz="13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ctr">
              <a:buNone/>
              <a:defRPr sz="13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ctr">
              <a:buNone/>
              <a:defRPr sz="13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ctr">
              <a:buNone/>
              <a:defRPr sz="13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4" r:id="rId5"/>
    <p:sldLayoutId id="2147483658" r:id="rId6"/>
    <p:sldLayoutId id="2147483660" r:id="rId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5" Type="http://schemas.microsoft.com/office/2007/relationships/hdphoto" Target="../media/hdphoto1.wdp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2.png"/><Relationship Id="rId4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png"/><Relationship Id="rId4" Type="http://schemas.openxmlformats.org/officeDocument/2006/relationships/hyperlink" Target="https://www.kaggle.com/datasets/vijaykumar1799/face-mask-detection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3"/>
          <p:cNvSpPr txBox="1">
            <a:spLocks noGrp="1"/>
          </p:cNvSpPr>
          <p:nvPr>
            <p:ph type="ctrTitle"/>
          </p:nvPr>
        </p:nvSpPr>
        <p:spPr>
          <a:xfrm>
            <a:off x="1028475" y="0"/>
            <a:ext cx="5238600" cy="402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Face Mask</a:t>
            </a:r>
            <a:br>
              <a:rPr lang="en-US" altLang="zh-TW" dirty="0"/>
            </a:br>
            <a:r>
              <a:rPr lang="en-US" altLang="zh-TW" dirty="0"/>
              <a:t>Detection</a:t>
            </a:r>
            <a:br>
              <a:rPr lang="en-US" altLang="zh-TW" dirty="0"/>
            </a:br>
            <a:endParaRPr dirty="0"/>
          </a:p>
        </p:txBody>
      </p:sp>
      <p:sp>
        <p:nvSpPr>
          <p:cNvPr id="2" name="文字方塊 1"/>
          <p:cNvSpPr txBox="1"/>
          <p:nvPr/>
        </p:nvSpPr>
        <p:spPr>
          <a:xfrm>
            <a:off x="1028475" y="3350174"/>
            <a:ext cx="32082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>
                <a:solidFill>
                  <a:schemeClr val="bg1"/>
                </a:solidFill>
              </a:rPr>
              <a:t>Members: 111318058 </a:t>
            </a:r>
            <a:r>
              <a:rPr lang="zh-TW" altLang="en-US" sz="1600" dirty="0">
                <a:solidFill>
                  <a:schemeClr val="bg1"/>
                </a:solidFill>
              </a:rPr>
              <a:t>許瑞元</a:t>
            </a:r>
            <a:endParaRPr lang="en-US" altLang="zh-TW" sz="1600" dirty="0">
              <a:solidFill>
                <a:schemeClr val="bg1"/>
              </a:solidFill>
            </a:endParaRPr>
          </a:p>
          <a:p>
            <a:r>
              <a:rPr lang="zh-TW" altLang="en-US" sz="1600" dirty="0">
                <a:solidFill>
                  <a:schemeClr val="bg1"/>
                </a:solidFill>
              </a:rPr>
              <a:t>                 </a:t>
            </a:r>
            <a:r>
              <a:rPr lang="en-US" altLang="zh-TW" sz="1600" dirty="0">
                <a:solidFill>
                  <a:schemeClr val="bg1"/>
                </a:solidFill>
              </a:rPr>
              <a:t>111318130</a:t>
            </a:r>
            <a:r>
              <a:rPr lang="zh-TW" altLang="en-US" sz="1600" dirty="0">
                <a:solidFill>
                  <a:schemeClr val="bg1"/>
                </a:solidFill>
              </a:rPr>
              <a:t> 陳冠昇</a:t>
            </a:r>
            <a:endParaRPr lang="en-US" altLang="zh-TW" sz="1600" dirty="0">
              <a:solidFill>
                <a:schemeClr val="bg1"/>
              </a:solidFill>
            </a:endParaRPr>
          </a:p>
          <a:p>
            <a:r>
              <a:rPr lang="zh-TW" altLang="en-US" sz="1600" dirty="0">
                <a:solidFill>
                  <a:schemeClr val="bg1"/>
                </a:solidFill>
              </a:rPr>
              <a:t>                 </a:t>
            </a:r>
            <a:r>
              <a:rPr lang="en-US" altLang="zh-TW" sz="1600" dirty="0">
                <a:solidFill>
                  <a:schemeClr val="bg1"/>
                </a:solidFill>
              </a:rPr>
              <a:t>111318133 </a:t>
            </a:r>
            <a:r>
              <a:rPr lang="zh-TW" altLang="en-US" sz="1600" dirty="0">
                <a:solidFill>
                  <a:schemeClr val="bg1"/>
                </a:solidFill>
              </a:rPr>
              <a:t>魏千竣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8"/>
          <p:cNvSpPr txBox="1">
            <a:spLocks noGrp="1"/>
          </p:cNvSpPr>
          <p:nvPr>
            <p:ph type="title"/>
          </p:nvPr>
        </p:nvSpPr>
        <p:spPr>
          <a:xfrm>
            <a:off x="1104900" y="276075"/>
            <a:ext cx="6724500" cy="74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Experimental Environment</a:t>
            </a:r>
            <a:endParaRPr lang="en-US" dirty="0"/>
          </a:p>
        </p:txBody>
      </p:sp>
      <p:sp>
        <p:nvSpPr>
          <p:cNvPr id="144" name="Google Shape;144;p18"/>
          <p:cNvSpPr txBox="1">
            <a:spLocks noGrp="1"/>
          </p:cNvSpPr>
          <p:nvPr>
            <p:ph type="body" idx="1"/>
          </p:nvPr>
        </p:nvSpPr>
        <p:spPr>
          <a:xfrm>
            <a:off x="1104900" y="1277625"/>
            <a:ext cx="5811539" cy="31156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8100" lvl="0" indent="0" algn="l" rtl="0">
              <a:spcBef>
                <a:spcPts val="600"/>
              </a:spcBef>
              <a:spcAft>
                <a:spcPts val="0"/>
              </a:spcAft>
              <a:buSzPts val="3000"/>
              <a:buNone/>
            </a:pPr>
            <a:r>
              <a:rPr lang="en-US" altLang="zh-TW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Programming Language : Python</a:t>
            </a:r>
          </a:p>
          <a:p>
            <a:pPr marL="38100" lvl="0" indent="0" algn="l" rtl="0">
              <a:spcBef>
                <a:spcPts val="600"/>
              </a:spcBef>
              <a:spcAft>
                <a:spcPts val="0"/>
              </a:spcAft>
              <a:buSzPts val="3000"/>
              <a:buNone/>
            </a:pPr>
            <a:endParaRPr lang="en-US" altLang="zh-TW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8100" lvl="0" indent="0" algn="l" rtl="0">
              <a:spcBef>
                <a:spcPts val="600"/>
              </a:spcBef>
              <a:spcAft>
                <a:spcPts val="0"/>
              </a:spcAft>
              <a:buSzPts val="3000"/>
              <a:buNone/>
            </a:pP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Interface : Visual Studio Code</a:t>
            </a:r>
          </a:p>
          <a:p>
            <a:pPr marL="38100" lvl="0" indent="0" algn="l" rtl="0">
              <a:spcBef>
                <a:spcPts val="600"/>
              </a:spcBef>
              <a:spcAft>
                <a:spcPts val="0"/>
              </a:spcAft>
              <a:buSzPts val="3000"/>
              <a:buNone/>
            </a:pPr>
            <a:endParaRPr lang="en-US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8100" lvl="0" indent="0" algn="l" rtl="0">
              <a:spcBef>
                <a:spcPts val="600"/>
              </a:spcBef>
              <a:spcAft>
                <a:spcPts val="0"/>
              </a:spcAft>
              <a:buSzPts val="3000"/>
              <a:buNone/>
            </a:pP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CPU : i7-7700</a:t>
            </a:r>
          </a:p>
          <a:p>
            <a:pPr marL="38100" lvl="0" indent="0" algn="l" rtl="0">
              <a:spcBef>
                <a:spcPts val="600"/>
              </a:spcBef>
              <a:spcAft>
                <a:spcPts val="0"/>
              </a:spcAft>
              <a:buSzPts val="3000"/>
              <a:buNone/>
            </a:pPr>
            <a:endParaRPr lang="en-US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8100" lvl="0" indent="0" algn="l" rtl="0">
              <a:spcBef>
                <a:spcPts val="600"/>
              </a:spcBef>
              <a:spcAft>
                <a:spcPts val="0"/>
              </a:spcAft>
              <a:buSzPts val="3000"/>
              <a:buNone/>
            </a:pP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GPU : </a:t>
            </a:r>
            <a:r>
              <a:rPr lang="en-US" sz="2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Geforce</a:t>
            </a: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GTX 1660 8G </a:t>
            </a:r>
            <a:endParaRPr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5" name="Google Shape;145;p18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grpSp>
        <p:nvGrpSpPr>
          <p:cNvPr id="5" name="Google Shape;804;p48"/>
          <p:cNvGrpSpPr/>
          <p:nvPr/>
        </p:nvGrpSpPr>
        <p:grpSpPr>
          <a:xfrm>
            <a:off x="1104900" y="1442952"/>
            <a:ext cx="435022" cy="323445"/>
            <a:chOff x="5247525" y="3007275"/>
            <a:chExt cx="517575" cy="384825"/>
          </a:xfrm>
        </p:grpSpPr>
        <p:sp>
          <p:nvSpPr>
            <p:cNvPr id="6" name="Google Shape;805;p48"/>
            <p:cNvSpPr/>
            <p:nvPr/>
          </p:nvSpPr>
          <p:spPr>
            <a:xfrm>
              <a:off x="5247525" y="3007275"/>
              <a:ext cx="348900" cy="348900"/>
            </a:xfrm>
            <a:custGeom>
              <a:avLst/>
              <a:gdLst/>
              <a:ahLst/>
              <a:cxnLst/>
              <a:rect l="l" t="t" r="r" b="b"/>
              <a:pathLst>
                <a:path w="13956" h="13956" fill="none" extrusionOk="0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806;p48"/>
            <p:cNvSpPr/>
            <p:nvPr/>
          </p:nvSpPr>
          <p:spPr>
            <a:xfrm>
              <a:off x="5566575" y="3193575"/>
              <a:ext cx="198525" cy="198525"/>
            </a:xfrm>
            <a:custGeom>
              <a:avLst/>
              <a:gdLst/>
              <a:ahLst/>
              <a:cxnLst/>
              <a:rect l="l" t="t" r="r" b="b"/>
              <a:pathLst>
                <a:path w="7941" h="7941" fill="none" extrusionOk="0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" name="Google Shape;803;p48"/>
          <p:cNvSpPr/>
          <p:nvPr/>
        </p:nvSpPr>
        <p:spPr>
          <a:xfrm>
            <a:off x="1105141" y="2947547"/>
            <a:ext cx="356204" cy="356204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803;p48"/>
          <p:cNvSpPr/>
          <p:nvPr/>
        </p:nvSpPr>
        <p:spPr>
          <a:xfrm>
            <a:off x="1105141" y="3707768"/>
            <a:ext cx="356204" cy="356204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" name="Google Shape;804;p48"/>
          <p:cNvGrpSpPr/>
          <p:nvPr/>
        </p:nvGrpSpPr>
        <p:grpSpPr>
          <a:xfrm>
            <a:off x="1104900" y="2220085"/>
            <a:ext cx="435022" cy="323445"/>
            <a:chOff x="5247525" y="3007275"/>
            <a:chExt cx="517575" cy="384825"/>
          </a:xfrm>
        </p:grpSpPr>
        <p:sp>
          <p:nvSpPr>
            <p:cNvPr id="11" name="Google Shape;805;p48"/>
            <p:cNvSpPr/>
            <p:nvPr/>
          </p:nvSpPr>
          <p:spPr>
            <a:xfrm>
              <a:off x="5247525" y="3007275"/>
              <a:ext cx="348900" cy="348900"/>
            </a:xfrm>
            <a:custGeom>
              <a:avLst/>
              <a:gdLst/>
              <a:ahLst/>
              <a:cxnLst/>
              <a:rect l="l" t="t" r="r" b="b"/>
              <a:pathLst>
                <a:path w="13956" h="13956" fill="none" extrusionOk="0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806;p48"/>
            <p:cNvSpPr/>
            <p:nvPr/>
          </p:nvSpPr>
          <p:spPr>
            <a:xfrm>
              <a:off x="5566575" y="3193575"/>
              <a:ext cx="198525" cy="198525"/>
            </a:xfrm>
            <a:custGeom>
              <a:avLst/>
              <a:gdLst/>
              <a:ahLst/>
              <a:cxnLst/>
              <a:rect l="l" t="t" r="r" b="b"/>
              <a:pathLst>
                <a:path w="7941" h="7941" fill="none" extrusionOk="0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6"/>
          <p:cNvSpPr txBox="1">
            <a:spLocks noGrp="1"/>
          </p:cNvSpPr>
          <p:nvPr>
            <p:ph type="ctrTitle"/>
          </p:nvPr>
        </p:nvSpPr>
        <p:spPr>
          <a:xfrm>
            <a:off x="1028475" y="2345350"/>
            <a:ext cx="52200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4.</a:t>
            </a:r>
            <a:endParaRPr dirty="0"/>
          </a:p>
          <a:p>
            <a:pPr lvl="0"/>
            <a:r>
              <a:rPr lang="en-US" altLang="zh-TW" dirty="0"/>
              <a:t>Review</a:t>
            </a:r>
            <a:endParaRPr dirty="0"/>
          </a:p>
        </p:txBody>
      </p:sp>
      <p:sp>
        <p:nvSpPr>
          <p:cNvPr id="133" name="Google Shape;133;p16"/>
          <p:cNvSpPr txBox="1">
            <a:spLocks noGrp="1"/>
          </p:cNvSpPr>
          <p:nvPr>
            <p:ph type="sldNum" idx="4294967295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657302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0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7" name="Google Shape;143;p18"/>
          <p:cNvSpPr txBox="1">
            <a:spLocks noGrp="1"/>
          </p:cNvSpPr>
          <p:nvPr>
            <p:ph type="title"/>
          </p:nvPr>
        </p:nvSpPr>
        <p:spPr>
          <a:xfrm>
            <a:off x="1125526" y="296701"/>
            <a:ext cx="6724500" cy="74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Review-Experimental method</a:t>
            </a:r>
            <a:endParaRPr dirty="0"/>
          </a:p>
        </p:txBody>
      </p:sp>
      <p:sp>
        <p:nvSpPr>
          <p:cNvPr id="6" name="文字方塊 5"/>
          <p:cNvSpPr txBox="1"/>
          <p:nvPr/>
        </p:nvSpPr>
        <p:spPr>
          <a:xfrm>
            <a:off x="594900" y="2211011"/>
            <a:ext cx="306942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500" dirty="0">
                <a:solidFill>
                  <a:srgbClr val="FF8700"/>
                </a:solidFill>
              </a:rPr>
              <a:t>1.</a:t>
            </a:r>
            <a:r>
              <a:rPr lang="en-US" altLang="zh-TW" sz="1500" dirty="0"/>
              <a:t>Transfer</a:t>
            </a:r>
            <a:r>
              <a:rPr lang="en-US" altLang="zh-TW" sz="1000" dirty="0"/>
              <a:t> </a:t>
            </a:r>
            <a:r>
              <a:rPr lang="en-US" altLang="zh-TW" sz="1500" dirty="0"/>
              <a:t>Learning DenseNet121      	with ImageNet</a:t>
            </a:r>
          </a:p>
          <a:p>
            <a:pPr algn="just"/>
            <a:endParaRPr lang="en-US" altLang="zh-TW" sz="1500" dirty="0"/>
          </a:p>
          <a:p>
            <a:pPr algn="just"/>
            <a:r>
              <a:rPr lang="en-US" altLang="zh-TW" sz="1500" dirty="0">
                <a:solidFill>
                  <a:srgbClr val="FF8700"/>
                </a:solidFill>
              </a:rPr>
              <a:t>2.</a:t>
            </a:r>
            <a:r>
              <a:rPr lang="en-US" altLang="zh-TW" sz="1500" dirty="0"/>
              <a:t>Rebuild and modify </a:t>
            </a:r>
            <a:r>
              <a:rPr lang="en-US" altLang="zh-TW" sz="1500" dirty="0" err="1"/>
              <a:t>DenseNet</a:t>
            </a:r>
            <a:endParaRPr lang="en-US" altLang="zh-TW" sz="1500" dirty="0"/>
          </a:p>
          <a:p>
            <a:pPr algn="just"/>
            <a:endParaRPr lang="en-US" altLang="zh-TW" sz="1500" dirty="0"/>
          </a:p>
          <a:p>
            <a:pPr algn="just"/>
            <a:r>
              <a:rPr lang="en-US" altLang="zh-TW" sz="1500" dirty="0">
                <a:solidFill>
                  <a:srgbClr val="FF8700"/>
                </a:solidFill>
              </a:rPr>
              <a:t>3.</a:t>
            </a:r>
            <a:r>
              <a:rPr lang="en-US" altLang="zh-TW" sz="1500" dirty="0"/>
              <a:t>Improve modified </a:t>
            </a:r>
            <a:r>
              <a:rPr lang="en-US" altLang="zh-TW" sz="1500" dirty="0" err="1"/>
              <a:t>DenseNet</a:t>
            </a:r>
            <a:endParaRPr lang="zh-TW" altLang="en-US" sz="1500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94D5AFEE-4344-4964-A760-EFAA2195135A}"/>
              </a:ext>
            </a:extLst>
          </p:cNvPr>
          <p:cNvSpPr txBox="1"/>
          <p:nvPr/>
        </p:nvSpPr>
        <p:spPr>
          <a:xfrm>
            <a:off x="4250345" y="2211011"/>
            <a:ext cx="4703175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altLang="zh-TW" sz="1500" dirty="0"/>
              <a:t>Same structure of fully-connected layers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endParaRPr lang="en-US" altLang="zh-TW" sz="1500" dirty="0"/>
          </a:p>
          <a:p>
            <a:pPr marL="285750" indent="-285750" algn="just">
              <a:buFont typeface="Wingdings" panose="05000000000000000000" pitchFamily="2" charset="2"/>
              <a:buChar char="ü"/>
            </a:pPr>
            <a:endParaRPr lang="en-US" altLang="zh-TW" sz="1500" dirty="0"/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altLang="zh-TW" sz="1500" dirty="0"/>
              <a:t>Rebuild into smaller size</a:t>
            </a:r>
            <a:endParaRPr lang="zh-TW" altLang="en-US" sz="1500" dirty="0"/>
          </a:p>
          <a:p>
            <a:pPr marL="285750" indent="-285750" algn="just">
              <a:buFont typeface="Wingdings" panose="05000000000000000000" pitchFamily="2" charset="2"/>
              <a:buChar char="ü"/>
            </a:pPr>
            <a:endParaRPr lang="en-US" altLang="zh-TW" sz="150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zh-TW" sz="1500" dirty="0"/>
              <a:t>Improved with </a:t>
            </a:r>
            <a:r>
              <a:rPr lang="en-US" altLang="zh-TW" sz="1500" dirty="0" err="1"/>
              <a:t>Depthwise</a:t>
            </a:r>
            <a:r>
              <a:rPr lang="en-US" altLang="zh-TW" sz="1500" dirty="0"/>
              <a:t> Separable Convolution</a:t>
            </a:r>
          </a:p>
          <a:p>
            <a:pPr algn="just"/>
            <a:endParaRPr lang="zh-TW" altLang="en-US" sz="1500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E5989A27-84C4-4386-A10B-FA7CFEBE1ACC}"/>
              </a:ext>
            </a:extLst>
          </p:cNvPr>
          <p:cNvSpPr txBox="1"/>
          <p:nvPr/>
        </p:nvSpPr>
        <p:spPr>
          <a:xfrm>
            <a:off x="1119546" y="1596709"/>
            <a:ext cx="2074127" cy="400110"/>
          </a:xfrm>
          <a:prstGeom prst="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000" dirty="0"/>
              <a:t>3 types of Model:</a:t>
            </a:r>
            <a:endParaRPr lang="zh-TW" altLang="en-US" sz="2000" dirty="0"/>
          </a:p>
        </p:txBody>
      </p:sp>
      <p:cxnSp>
        <p:nvCxnSpPr>
          <p:cNvPr id="4" name="直線接點 3">
            <a:extLst>
              <a:ext uri="{FF2B5EF4-FFF2-40B4-BE49-F238E27FC236}">
                <a16:creationId xmlns:a16="http://schemas.microsoft.com/office/drawing/2014/main" id="{54576DC1-EE1E-45C5-9383-993AC33AE85B}"/>
              </a:ext>
            </a:extLst>
          </p:cNvPr>
          <p:cNvCxnSpPr>
            <a:cxnSpLocks/>
          </p:cNvCxnSpPr>
          <p:nvPr/>
        </p:nvCxnSpPr>
        <p:spPr>
          <a:xfrm>
            <a:off x="4001574" y="1996819"/>
            <a:ext cx="0" cy="2010336"/>
          </a:xfrm>
          <a:prstGeom prst="line">
            <a:avLst/>
          </a:prstGeom>
          <a:ln>
            <a:solidFill>
              <a:srgbClr val="FFA86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2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7" name="Google Shape;143;p18"/>
          <p:cNvSpPr txBox="1">
            <a:spLocks noGrp="1"/>
          </p:cNvSpPr>
          <p:nvPr>
            <p:ph type="title"/>
          </p:nvPr>
        </p:nvSpPr>
        <p:spPr>
          <a:xfrm>
            <a:off x="1125526" y="296701"/>
            <a:ext cx="6724500" cy="74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altLang="zh-TW" dirty="0"/>
              <a:t>Review – Compare </a:t>
            </a:r>
            <a:r>
              <a:rPr lang="en-US" altLang="zh-TW" dirty="0" err="1"/>
              <a:t>ResNet</a:t>
            </a:r>
            <a:r>
              <a:rPr lang="en-US" altLang="zh-TW" dirty="0"/>
              <a:t> &amp; </a:t>
            </a:r>
            <a:r>
              <a:rPr lang="en-US" altLang="zh-TW" dirty="0" err="1"/>
              <a:t>DenseNet</a:t>
            </a:r>
            <a:endParaRPr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6226" y="1986722"/>
            <a:ext cx="4150800" cy="1598699"/>
          </a:xfrm>
          <a:prstGeom prst="rect">
            <a:avLst/>
          </a:prstGeom>
        </p:spPr>
      </p:pic>
      <p:pic>
        <p:nvPicPr>
          <p:cNvPr id="6" name="圖片 5"/>
          <p:cNvPicPr>
            <a:picLocks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298" b="27795"/>
          <a:stretch/>
        </p:blipFill>
        <p:spPr>
          <a:xfrm>
            <a:off x="338797" y="1986871"/>
            <a:ext cx="4148979" cy="1598400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B3F77190-958C-45FE-B12D-E5CC6F996BF1}"/>
              </a:ext>
            </a:extLst>
          </p:cNvPr>
          <p:cNvSpPr txBox="1"/>
          <p:nvPr/>
        </p:nvSpPr>
        <p:spPr>
          <a:xfrm>
            <a:off x="594900" y="3731862"/>
            <a:ext cx="35338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500" b="1" dirty="0">
                <a:solidFill>
                  <a:srgbClr val="FF8700"/>
                </a:solidFill>
              </a:rPr>
              <a:t>Skip connection </a:t>
            </a:r>
            <a:r>
              <a:rPr lang="en-US" altLang="zh-TW" sz="1500" dirty="0"/>
              <a:t>between the front layer and the back layer</a:t>
            </a:r>
            <a:endParaRPr lang="zh-TW" altLang="en-US" sz="1500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CB83C1DB-5B20-4BE0-9BDF-3D3B1ADD77B5}"/>
              </a:ext>
            </a:extLst>
          </p:cNvPr>
          <p:cNvSpPr txBox="1"/>
          <p:nvPr/>
        </p:nvSpPr>
        <p:spPr>
          <a:xfrm>
            <a:off x="5005293" y="3731862"/>
            <a:ext cx="3452665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500" b="1" dirty="0">
                <a:solidFill>
                  <a:srgbClr val="FF8700"/>
                </a:solidFill>
              </a:rPr>
              <a:t>Dense connection </a:t>
            </a:r>
            <a:r>
              <a:rPr lang="en-US" altLang="zh-TW" sz="1500" dirty="0"/>
              <a:t>between all the front layer</a:t>
            </a:r>
            <a:r>
              <a:rPr lang="en-US" altLang="zh-TW" sz="1500" dirty="0">
                <a:solidFill>
                  <a:srgbClr val="FF0000"/>
                </a:solidFill>
              </a:rPr>
              <a:t>s</a:t>
            </a:r>
            <a:r>
              <a:rPr lang="en-US" altLang="zh-TW" sz="1500" dirty="0"/>
              <a:t> and the back layer</a:t>
            </a:r>
            <a:r>
              <a:rPr lang="en-US" altLang="zh-TW" sz="1500" dirty="0">
                <a:solidFill>
                  <a:srgbClr val="FF0000"/>
                </a:solidFill>
              </a:rPr>
              <a:t>s</a:t>
            </a:r>
            <a:endParaRPr lang="zh-TW" altLang="en-US" sz="15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3F20D74-1541-4F91-8A46-67D19C7133D4}"/>
              </a:ext>
            </a:extLst>
          </p:cNvPr>
          <p:cNvSpPr/>
          <p:nvPr/>
        </p:nvSpPr>
        <p:spPr>
          <a:xfrm>
            <a:off x="931753" y="1432724"/>
            <a:ext cx="2860140" cy="55399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TW" sz="3000" b="0" cap="none" spc="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ResNet</a:t>
            </a:r>
            <a:endParaRPr lang="zh-TW" altLang="en-US" sz="30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1B89A92-919C-4243-819A-CC79E7622CFC}"/>
              </a:ext>
            </a:extLst>
          </p:cNvPr>
          <p:cNvSpPr/>
          <p:nvPr/>
        </p:nvSpPr>
        <p:spPr>
          <a:xfrm>
            <a:off x="5301555" y="1432724"/>
            <a:ext cx="2860140" cy="55399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TW" sz="3000" b="0" cap="none" spc="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DenseNet</a:t>
            </a:r>
            <a:endParaRPr lang="zh-TW" altLang="en-US" sz="30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671869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2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7" name="Google Shape;143;p18"/>
          <p:cNvSpPr txBox="1">
            <a:spLocks noGrp="1"/>
          </p:cNvSpPr>
          <p:nvPr>
            <p:ph type="title"/>
          </p:nvPr>
        </p:nvSpPr>
        <p:spPr>
          <a:xfrm>
            <a:off x="1125526" y="296701"/>
            <a:ext cx="6724500" cy="74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altLang="zh-TW" dirty="0"/>
              <a:t>Review - DenseNet121</a:t>
            </a:r>
            <a:endParaRPr dirty="0"/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D6E05E3D-6F22-0C99-4DE9-8709DB8EA1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901" y="965774"/>
            <a:ext cx="8152402" cy="3853732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2757857" y="1065973"/>
            <a:ext cx="1478166" cy="377370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4FC1F8D7-8FD3-4165-A22F-F2B06419808C}"/>
              </a:ext>
            </a:extLst>
          </p:cNvPr>
          <p:cNvGrpSpPr/>
          <p:nvPr/>
        </p:nvGrpSpPr>
        <p:grpSpPr>
          <a:xfrm>
            <a:off x="3785746" y="1671506"/>
            <a:ext cx="524236" cy="2506220"/>
            <a:chOff x="3785746" y="1671506"/>
            <a:chExt cx="524236" cy="2506220"/>
          </a:xfrm>
        </p:grpSpPr>
        <p:sp>
          <p:nvSpPr>
            <p:cNvPr id="2" name="文字方塊 1">
              <a:extLst>
                <a:ext uri="{FF2B5EF4-FFF2-40B4-BE49-F238E27FC236}">
                  <a16:creationId xmlns:a16="http://schemas.microsoft.com/office/drawing/2014/main" id="{9BF313B7-179C-4C03-A014-7CD2F914917A}"/>
                </a:ext>
              </a:extLst>
            </p:cNvPr>
            <p:cNvSpPr txBox="1"/>
            <p:nvPr/>
          </p:nvSpPr>
          <p:spPr>
            <a:xfrm>
              <a:off x="3785746" y="1671506"/>
              <a:ext cx="52423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b="1" dirty="0">
                  <a:solidFill>
                    <a:srgbClr val="FF0000"/>
                  </a:solidFill>
                </a:rPr>
                <a:t>12</a:t>
              </a:r>
              <a:endParaRPr lang="zh-TW" alt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959763D7-30D0-410B-BBA7-502BF2168E6D}"/>
                </a:ext>
              </a:extLst>
            </p:cNvPr>
            <p:cNvSpPr txBox="1"/>
            <p:nvPr/>
          </p:nvSpPr>
          <p:spPr>
            <a:xfrm>
              <a:off x="3785746" y="2383789"/>
              <a:ext cx="52423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b="1" dirty="0">
                  <a:solidFill>
                    <a:srgbClr val="FF0000"/>
                  </a:solidFill>
                </a:rPr>
                <a:t>12</a:t>
              </a:r>
              <a:endParaRPr lang="zh-TW" alt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10" name="文字方塊 9">
              <a:extLst>
                <a:ext uri="{FF2B5EF4-FFF2-40B4-BE49-F238E27FC236}">
                  <a16:creationId xmlns:a16="http://schemas.microsoft.com/office/drawing/2014/main" id="{B517AA4A-C6AF-4787-BB15-EF02FC8912E7}"/>
                </a:ext>
              </a:extLst>
            </p:cNvPr>
            <p:cNvSpPr txBox="1"/>
            <p:nvPr/>
          </p:nvSpPr>
          <p:spPr>
            <a:xfrm>
              <a:off x="3785746" y="3163540"/>
              <a:ext cx="52423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b="1" dirty="0">
                  <a:solidFill>
                    <a:srgbClr val="FF0000"/>
                  </a:solidFill>
                </a:rPr>
                <a:t>12</a:t>
              </a:r>
              <a:endParaRPr lang="zh-TW" alt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11" name="文字方塊 10">
              <a:extLst>
                <a:ext uri="{FF2B5EF4-FFF2-40B4-BE49-F238E27FC236}">
                  <a16:creationId xmlns:a16="http://schemas.microsoft.com/office/drawing/2014/main" id="{2C9DF1B3-C4BA-4965-BEE1-8C10E9B70D2E}"/>
                </a:ext>
              </a:extLst>
            </p:cNvPr>
            <p:cNvSpPr txBox="1"/>
            <p:nvPr/>
          </p:nvSpPr>
          <p:spPr>
            <a:xfrm>
              <a:off x="3785746" y="3869949"/>
              <a:ext cx="52423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b="1" dirty="0">
                  <a:solidFill>
                    <a:srgbClr val="FF0000"/>
                  </a:solidFill>
                </a:rPr>
                <a:t>12</a:t>
              </a:r>
              <a:endParaRPr lang="zh-TW" altLang="en-US" b="1" dirty="0">
                <a:solidFill>
                  <a:srgbClr val="FF0000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2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7" name="Google Shape;143;p18"/>
          <p:cNvSpPr txBox="1">
            <a:spLocks noGrp="1"/>
          </p:cNvSpPr>
          <p:nvPr>
            <p:ph type="title"/>
          </p:nvPr>
        </p:nvSpPr>
        <p:spPr>
          <a:xfrm>
            <a:off x="1125526" y="296701"/>
            <a:ext cx="6724500" cy="74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altLang="zh-TW" dirty="0"/>
              <a:t>Review – </a:t>
            </a:r>
            <a:r>
              <a:rPr lang="en-US" altLang="zh-TW" dirty="0" err="1"/>
              <a:t>DenseNet</a:t>
            </a:r>
            <a:endParaRPr dirty="0"/>
          </a:p>
        </p:txBody>
      </p:sp>
      <p:sp>
        <p:nvSpPr>
          <p:cNvPr id="3" name="文字方塊 2"/>
          <p:cNvSpPr txBox="1"/>
          <p:nvPr/>
        </p:nvSpPr>
        <p:spPr>
          <a:xfrm>
            <a:off x="1031110" y="1119760"/>
            <a:ext cx="7599088" cy="16773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500" dirty="0"/>
              <a:t>The original </a:t>
            </a:r>
            <a:r>
              <a:rPr lang="en-US" altLang="zh-TW" sz="1500" dirty="0" err="1"/>
              <a:t>DenseNet</a:t>
            </a:r>
            <a:r>
              <a:rPr lang="en-US" altLang="zh-TW" sz="1500" dirty="0"/>
              <a:t> architecture is </a:t>
            </a:r>
          </a:p>
          <a:p>
            <a:endParaRPr lang="en-US" altLang="zh-TW" sz="1600" dirty="0"/>
          </a:p>
          <a:p>
            <a:pPr algn="ctr"/>
            <a:r>
              <a:rPr lang="en-US" altLang="zh-TW" sz="1600" b="1" dirty="0"/>
              <a:t>Batch Normalization + </a:t>
            </a:r>
            <a:r>
              <a:rPr lang="en-US" altLang="zh-TW" sz="1600" b="1" dirty="0" err="1"/>
              <a:t>ReLU</a:t>
            </a:r>
            <a:r>
              <a:rPr lang="en-US" altLang="zh-TW" sz="1600" b="1" dirty="0"/>
              <a:t> + 3*3Conv</a:t>
            </a:r>
          </a:p>
          <a:p>
            <a:endParaRPr lang="en-US" altLang="zh-TW" b="1" dirty="0"/>
          </a:p>
          <a:p>
            <a:r>
              <a:rPr lang="en-US" altLang="zh-TW" sz="1500" dirty="0"/>
              <a:t>Each </a:t>
            </a:r>
            <a:r>
              <a:rPr lang="en-US" altLang="zh-TW" sz="1500" dirty="0" err="1"/>
              <a:t>DenseBlock</a:t>
            </a:r>
            <a:r>
              <a:rPr lang="en-US" altLang="zh-TW" sz="1500" dirty="0"/>
              <a:t> output </a:t>
            </a:r>
            <a:r>
              <a:rPr lang="en-US" altLang="zh-TW" sz="1500" b="1" dirty="0"/>
              <a:t>k</a:t>
            </a:r>
            <a:r>
              <a:rPr lang="en-US" altLang="zh-TW" sz="1500" dirty="0"/>
              <a:t> feature maps after convolution;</a:t>
            </a:r>
          </a:p>
          <a:p>
            <a:r>
              <a:rPr lang="en-US" altLang="zh-TW" sz="1500" dirty="0"/>
              <a:t>In other words, the number of output channels is </a:t>
            </a:r>
            <a:r>
              <a:rPr lang="en-US" altLang="zh-TW" sz="1500" b="1" dirty="0">
                <a:solidFill>
                  <a:schemeClr val="tx1"/>
                </a:solidFill>
              </a:rPr>
              <a:t>k</a:t>
            </a:r>
            <a:r>
              <a:rPr lang="en-US" altLang="zh-TW" sz="1500" dirty="0"/>
              <a:t>, aka </a:t>
            </a:r>
            <a:r>
              <a:rPr lang="en-US" altLang="zh-TW" sz="1500" b="1" dirty="0"/>
              <a:t>growth rate </a:t>
            </a:r>
            <a:r>
              <a:rPr lang="en-US" altLang="zh-TW" sz="1500" dirty="0"/>
              <a:t>in </a:t>
            </a:r>
            <a:r>
              <a:rPr lang="en-US" altLang="zh-TW" sz="1500" dirty="0" err="1"/>
              <a:t>DenseNet</a:t>
            </a:r>
            <a:endParaRPr lang="en-US" altLang="zh-TW" sz="1500" dirty="0"/>
          </a:p>
          <a:p>
            <a:endParaRPr lang="en-US" altLang="zh-TW" sz="1200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505" t="16674" r="301" b="21198"/>
          <a:stretch/>
        </p:blipFill>
        <p:spPr>
          <a:xfrm>
            <a:off x="4006076" y="3240751"/>
            <a:ext cx="1996485" cy="1532084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0327C0A5-EC75-4576-A8BB-1AAB803D6EF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74" r="82322" b="21198"/>
          <a:stretch/>
        </p:blipFill>
        <p:spPr>
          <a:xfrm>
            <a:off x="3127991" y="3240751"/>
            <a:ext cx="878085" cy="1532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8577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2C65045-79A1-4665-8EB5-F062A091BB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04900" y="1176619"/>
            <a:ext cx="7581900" cy="1095934"/>
          </a:xfrm>
        </p:spPr>
        <p:txBody>
          <a:bodyPr/>
          <a:lstStyle/>
          <a:p>
            <a:r>
              <a:rPr lang="en-US" altLang="zh-TW" sz="1500" dirty="0"/>
              <a:t>Due to feature reuse, the input channels of </a:t>
            </a:r>
            <a:r>
              <a:rPr lang="en-US" altLang="zh-TW" sz="1500" dirty="0" err="1"/>
              <a:t>DenseBlocks</a:t>
            </a:r>
            <a:r>
              <a:rPr lang="en-US" altLang="zh-TW" sz="1500" dirty="0"/>
              <a:t> will be very large.</a:t>
            </a:r>
          </a:p>
          <a:p>
            <a:r>
              <a:rPr lang="en-US" altLang="zh-TW" sz="1500" b="1" dirty="0"/>
              <a:t>Bottleneck layer</a:t>
            </a:r>
            <a:r>
              <a:rPr lang="en-US" altLang="zh-TW" sz="1500" dirty="0"/>
              <a:t>(1*1 CONV) is added to reduce the amount of calculation.</a:t>
            </a:r>
          </a:p>
          <a:p>
            <a:r>
              <a:rPr lang="en-US" altLang="zh-TW" sz="1500" dirty="0"/>
              <a:t>The whole architecture is called </a:t>
            </a:r>
            <a:r>
              <a:rPr lang="en-US" altLang="zh-TW" sz="1500" b="1" dirty="0" err="1"/>
              <a:t>DenseNet</a:t>
            </a:r>
            <a:r>
              <a:rPr lang="en-US" altLang="zh-TW" sz="1500" b="1" dirty="0"/>
              <a:t>-B</a:t>
            </a:r>
            <a:r>
              <a:rPr lang="en-US" altLang="zh-TW" sz="1500" dirty="0"/>
              <a:t>, which is shown as below:</a:t>
            </a:r>
          </a:p>
          <a:p>
            <a:pPr marL="38100" indent="0">
              <a:buNone/>
            </a:pPr>
            <a:r>
              <a:rPr lang="en-US" altLang="zh-TW" sz="1500" dirty="0"/>
              <a:t> </a:t>
            </a:r>
          </a:p>
          <a:p>
            <a:endParaRPr lang="zh-TW" altLang="en-US" sz="15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F943B7C-5EE4-449F-B469-20A41A54FBF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  <p:sp>
        <p:nvSpPr>
          <p:cNvPr id="6" name="Google Shape;143;p18">
            <a:extLst>
              <a:ext uri="{FF2B5EF4-FFF2-40B4-BE49-F238E27FC236}">
                <a16:creationId xmlns:a16="http://schemas.microsoft.com/office/drawing/2014/main" id="{054E42B1-13E6-480E-B590-6FBF2A2A212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04900" y="276225"/>
            <a:ext cx="6724650" cy="74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altLang="zh-TW" dirty="0"/>
              <a:t>Review – </a:t>
            </a:r>
            <a:r>
              <a:rPr lang="en-US" altLang="zh-TW" dirty="0" err="1"/>
              <a:t>DenseNet</a:t>
            </a:r>
            <a:r>
              <a:rPr lang="en-US" altLang="zh-TW" dirty="0"/>
              <a:t>-BC</a:t>
            </a:r>
            <a:endParaRPr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2273D8E4-DFD6-4FD2-A21F-D9A93C69D87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78" t="16674" r="40495" b="21198"/>
          <a:stretch/>
        </p:blipFill>
        <p:spPr>
          <a:xfrm>
            <a:off x="2974015" y="3115223"/>
            <a:ext cx="2077570" cy="1532084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EB4B2434-4C0E-416E-9753-EA80717AE66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74" r="82322" b="21198"/>
          <a:stretch/>
        </p:blipFill>
        <p:spPr>
          <a:xfrm>
            <a:off x="2095930" y="3115223"/>
            <a:ext cx="878085" cy="1532084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C81D174B-3E37-4778-993B-830C67C30A6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505" t="16674" r="301" b="21198"/>
          <a:stretch/>
        </p:blipFill>
        <p:spPr>
          <a:xfrm>
            <a:off x="5051585" y="3115126"/>
            <a:ext cx="1996485" cy="1532084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F9DBFE3D-B51D-466C-941B-C7C3E50758DE}"/>
              </a:ext>
            </a:extLst>
          </p:cNvPr>
          <p:cNvSpPr txBox="1"/>
          <p:nvPr/>
        </p:nvSpPr>
        <p:spPr>
          <a:xfrm>
            <a:off x="1260635" y="2546358"/>
            <a:ext cx="75819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500" b="1" dirty="0"/>
              <a:t>Batch Normalization + </a:t>
            </a:r>
            <a:r>
              <a:rPr lang="en-US" altLang="zh-TW" sz="1500" b="1" dirty="0" err="1"/>
              <a:t>ReLU</a:t>
            </a:r>
            <a:r>
              <a:rPr lang="en-US" altLang="zh-TW" sz="1500" b="1" dirty="0"/>
              <a:t> + </a:t>
            </a:r>
            <a:r>
              <a:rPr lang="en-US" altLang="zh-TW" sz="1500" b="1" dirty="0">
                <a:solidFill>
                  <a:srgbClr val="FF8700"/>
                </a:solidFill>
              </a:rPr>
              <a:t>1*1Conv</a:t>
            </a:r>
            <a:r>
              <a:rPr lang="en-US" altLang="zh-TW" sz="1500" b="1" dirty="0"/>
              <a:t> + Batch Normalization + </a:t>
            </a:r>
            <a:r>
              <a:rPr lang="en-US" altLang="zh-TW" sz="1500" b="1" dirty="0" err="1"/>
              <a:t>ReLU</a:t>
            </a:r>
            <a:r>
              <a:rPr lang="en-US" altLang="zh-TW" sz="1500" b="1" dirty="0"/>
              <a:t> + 3*3Conv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556046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2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sp>
        <p:nvSpPr>
          <p:cNvPr id="7" name="Google Shape;143;p18"/>
          <p:cNvSpPr txBox="1">
            <a:spLocks noGrp="1"/>
          </p:cNvSpPr>
          <p:nvPr>
            <p:ph type="title"/>
          </p:nvPr>
        </p:nvSpPr>
        <p:spPr>
          <a:xfrm>
            <a:off x="1125526" y="296701"/>
            <a:ext cx="6724500" cy="74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altLang="zh-TW" dirty="0"/>
              <a:t>Review – </a:t>
            </a:r>
            <a:r>
              <a:rPr lang="en-US" altLang="zh-TW" dirty="0" err="1"/>
              <a:t>DenseNet</a:t>
            </a:r>
            <a:r>
              <a:rPr lang="en-US" altLang="zh-TW" dirty="0"/>
              <a:t>-BC</a:t>
            </a:r>
            <a:endParaRPr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字方塊 2"/>
              <p:cNvSpPr txBox="1"/>
              <p:nvPr/>
            </p:nvSpPr>
            <p:spPr>
              <a:xfrm>
                <a:off x="1070525" y="1128304"/>
                <a:ext cx="7683510" cy="23391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500" b="1" dirty="0"/>
                  <a:t>Transition layer :</a:t>
                </a:r>
              </a:p>
              <a:p>
                <a:r>
                  <a:rPr lang="en-US" altLang="zh-TW" sz="1500" dirty="0"/>
                  <a:t>Connects two </a:t>
                </a:r>
                <a:r>
                  <a:rPr lang="en-US" altLang="zh-TW" sz="1500" dirty="0" err="1"/>
                  <a:t>DenseBlocks</a:t>
                </a:r>
                <a:r>
                  <a:rPr lang="en-US" altLang="zh-TW" sz="1500" dirty="0"/>
                  <a:t> and reduce the channel size of DenseBlock1’s output feature maps. </a:t>
                </a:r>
                <a:endParaRPr lang="en-US" altLang="zh-TW" sz="1300" b="1" dirty="0"/>
              </a:p>
              <a:p>
                <a:endParaRPr lang="en-US" altLang="zh-TW" sz="1300" dirty="0"/>
              </a:p>
              <a:p>
                <a:endParaRPr lang="en-US" altLang="zh-TW" sz="1300" dirty="0"/>
              </a:p>
              <a:p>
                <a:r>
                  <a:rPr lang="en-US" altLang="zh-TW" sz="1500" dirty="0"/>
                  <a:t>Assuming DenseBlock1 outputs m channels’ feature maps, Transition layer can extract less but more important part of feature maps with </a:t>
                </a:r>
                <a:r>
                  <a:rPr lang="en-US" altLang="zh-TW" sz="1500" b="1" dirty="0"/>
                  <a:t>compression rate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5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1500" b="1" i="1"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  <m:sub>
                        <m:r>
                          <a:rPr lang="en-US" altLang="zh-TW" sz="1500" b="1" i="1">
                            <a:latin typeface="Cambria Math" panose="02040503050406030204" pitchFamily="18" charset="0"/>
                          </a:rPr>
                          <m:t>𝒎</m:t>
                        </m:r>
                      </m:sub>
                    </m:sSub>
                  </m:oMath>
                </a14:m>
                <a:r>
                  <a:rPr lang="en-US" altLang="zh-TW" sz="1500" dirty="0"/>
                  <a:t>, which is between 0 and 1. (We use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TW" sz="15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  <m:r>
                      <a:rPr lang="en-US" altLang="zh-TW" sz="15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1500" b="0" i="0" smtClean="0">
                        <a:latin typeface="Cambria Math" panose="02040503050406030204" pitchFamily="18" charset="0"/>
                      </a:rPr>
                      <m:t>0.5</m:t>
                    </m:r>
                  </m:oMath>
                </a14:m>
                <a:r>
                  <a:rPr lang="en-US" altLang="zh-TW" sz="1500" dirty="0"/>
                  <a:t> in this experiment.)</a:t>
                </a:r>
              </a:p>
              <a:p>
                <a:endParaRPr lang="en-US" altLang="zh-TW" sz="1500" dirty="0"/>
              </a:p>
              <a:p>
                <a:r>
                  <a:rPr lang="en-US" altLang="zh-TW" sz="1500" dirty="0"/>
                  <a:t>This architecture is </a:t>
                </a:r>
                <a:r>
                  <a:rPr lang="en-US" altLang="zh-TW" sz="1500" b="1" dirty="0" err="1"/>
                  <a:t>DenseNet</a:t>
                </a:r>
                <a:r>
                  <a:rPr lang="en-US" altLang="zh-TW" sz="1500" b="1" dirty="0"/>
                  <a:t>-C</a:t>
                </a:r>
                <a:endParaRPr lang="zh-TW" altLang="en-US" sz="1500" b="1" dirty="0"/>
              </a:p>
            </p:txBody>
          </p:sp>
        </mc:Choice>
        <mc:Fallback>
          <p:sp>
            <p:nvSpPr>
              <p:cNvPr id="3" name="文字方塊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0525" y="1128304"/>
                <a:ext cx="7683510" cy="2339102"/>
              </a:xfrm>
              <a:prstGeom prst="rect">
                <a:avLst/>
              </a:prstGeom>
              <a:blipFill>
                <a:blip r:embed="rId3"/>
                <a:stretch>
                  <a:fillRect l="-317" t="-521" b="-208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圓角矩形 3"/>
          <p:cNvSpPr/>
          <p:nvPr/>
        </p:nvSpPr>
        <p:spPr>
          <a:xfrm>
            <a:off x="2151935" y="3802942"/>
            <a:ext cx="1375037" cy="7837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DenseBlock1</a:t>
            </a:r>
            <a:endParaRPr lang="zh-TW" altLang="en-US" dirty="0"/>
          </a:p>
        </p:txBody>
      </p:sp>
      <p:sp>
        <p:nvSpPr>
          <p:cNvPr id="9" name="圓角矩形 8"/>
          <p:cNvSpPr/>
          <p:nvPr/>
        </p:nvSpPr>
        <p:spPr>
          <a:xfrm>
            <a:off x="6352675" y="3802942"/>
            <a:ext cx="1375037" cy="7837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DenseBlock2</a:t>
            </a:r>
            <a:endParaRPr lang="zh-TW" altLang="en-US" dirty="0"/>
          </a:p>
        </p:txBody>
      </p:sp>
      <p:sp>
        <p:nvSpPr>
          <p:cNvPr id="10" name="圓角矩形 9"/>
          <p:cNvSpPr/>
          <p:nvPr/>
        </p:nvSpPr>
        <p:spPr>
          <a:xfrm>
            <a:off x="4109645" y="3802941"/>
            <a:ext cx="1660357" cy="783771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Transition Layer</a:t>
            </a:r>
            <a:endParaRPr lang="zh-TW" altLang="en-US" dirty="0"/>
          </a:p>
        </p:txBody>
      </p:sp>
      <p:sp>
        <p:nvSpPr>
          <p:cNvPr id="6" name="圓角矩形圖說文字 5"/>
          <p:cNvSpPr/>
          <p:nvPr/>
        </p:nvSpPr>
        <p:spPr>
          <a:xfrm>
            <a:off x="996903" y="1128304"/>
            <a:ext cx="7683510" cy="2308323"/>
          </a:xfrm>
          <a:prstGeom prst="wedgeRoundRectCallout">
            <a:avLst>
              <a:gd name="adj1" fmla="val -3030"/>
              <a:gd name="adj2" fmla="val 64056"/>
              <a:gd name="adj3" fmla="val 16667"/>
            </a:avLst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4" name="直線接點 13"/>
          <p:cNvCxnSpPr>
            <a:stCxn id="4" idx="3"/>
            <a:endCxn id="10" idx="1"/>
          </p:cNvCxnSpPr>
          <p:nvPr/>
        </p:nvCxnSpPr>
        <p:spPr>
          <a:xfrm flipV="1">
            <a:off x="3526972" y="4194827"/>
            <a:ext cx="582673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/>
          <p:cNvCxnSpPr/>
          <p:nvPr/>
        </p:nvCxnSpPr>
        <p:spPr>
          <a:xfrm flipV="1">
            <a:off x="5770002" y="4194826"/>
            <a:ext cx="582673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字方塊 1">
            <a:extLst>
              <a:ext uri="{FF2B5EF4-FFF2-40B4-BE49-F238E27FC236}">
                <a16:creationId xmlns:a16="http://schemas.microsoft.com/office/drawing/2014/main" id="{44928415-96BB-405D-8160-43E3F22D3C65}"/>
              </a:ext>
            </a:extLst>
          </p:cNvPr>
          <p:cNvSpPr txBox="1"/>
          <p:nvPr/>
        </p:nvSpPr>
        <p:spPr>
          <a:xfrm>
            <a:off x="1919096" y="1883802"/>
            <a:ext cx="58391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600" b="1" dirty="0"/>
              <a:t>Batch Normalization + </a:t>
            </a:r>
            <a:r>
              <a:rPr lang="en-US" altLang="zh-TW" sz="1600" b="1" dirty="0" err="1"/>
              <a:t>ReLU</a:t>
            </a:r>
            <a:r>
              <a:rPr lang="en-US" altLang="zh-TW" sz="1600" b="1" dirty="0"/>
              <a:t> + </a:t>
            </a:r>
            <a:r>
              <a:rPr lang="en-US" altLang="zh-TW" sz="1600" b="1" dirty="0">
                <a:solidFill>
                  <a:srgbClr val="FF8700"/>
                </a:solidFill>
              </a:rPr>
              <a:t>1*1Conv</a:t>
            </a:r>
            <a:r>
              <a:rPr lang="en-US" altLang="zh-TW" sz="1600" b="1" dirty="0"/>
              <a:t> + 2*2AvgPooling</a:t>
            </a:r>
          </a:p>
          <a:p>
            <a:pPr algn="ctr"/>
            <a:endParaRPr lang="zh-TW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2890163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6"/>
          <p:cNvSpPr txBox="1">
            <a:spLocks noGrp="1"/>
          </p:cNvSpPr>
          <p:nvPr>
            <p:ph type="ctrTitle"/>
          </p:nvPr>
        </p:nvSpPr>
        <p:spPr>
          <a:xfrm>
            <a:off x="1028475" y="2345350"/>
            <a:ext cx="52200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5.</a:t>
            </a:r>
            <a:endParaRPr dirty="0"/>
          </a:p>
          <a:p>
            <a:pPr lvl="0"/>
            <a:r>
              <a:rPr lang="en-US" altLang="zh-TW" dirty="0"/>
              <a:t>Structure</a:t>
            </a:r>
            <a:endParaRPr dirty="0"/>
          </a:p>
        </p:txBody>
      </p:sp>
      <p:sp>
        <p:nvSpPr>
          <p:cNvPr id="133" name="Google Shape;133;p16"/>
          <p:cNvSpPr txBox="1">
            <a:spLocks noGrp="1"/>
          </p:cNvSpPr>
          <p:nvPr>
            <p:ph type="sldNum" idx="4294967295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036189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1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sp>
        <p:nvSpPr>
          <p:cNvPr id="11" name="Google Shape;143;p18"/>
          <p:cNvSpPr txBox="1">
            <a:spLocks noGrp="1"/>
          </p:cNvSpPr>
          <p:nvPr>
            <p:ph type="title"/>
          </p:nvPr>
        </p:nvSpPr>
        <p:spPr>
          <a:xfrm>
            <a:off x="1125526" y="296701"/>
            <a:ext cx="6724500" cy="74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Structure1-Transfer Learning</a:t>
            </a:r>
            <a:endParaRPr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897" y="1436912"/>
            <a:ext cx="4072255" cy="3293216"/>
          </a:xfrm>
          <a:prstGeom prst="rect">
            <a:avLst/>
          </a:prstGeom>
        </p:spPr>
      </p:pic>
      <p:sp>
        <p:nvSpPr>
          <p:cNvPr id="10" name="橢圓 9"/>
          <p:cNvSpPr/>
          <p:nvPr/>
        </p:nvSpPr>
        <p:spPr>
          <a:xfrm>
            <a:off x="843643" y="3960108"/>
            <a:ext cx="1698171" cy="433137"/>
          </a:xfrm>
          <a:prstGeom prst="ellipse">
            <a:avLst/>
          </a:prstGeom>
          <a:noFill/>
          <a:ln>
            <a:solidFill>
              <a:srgbClr val="FF8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8700"/>
              </a:solidFill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5E4DF5CA-0422-44A3-82DB-6E0CAEF9D707}"/>
              </a:ext>
            </a:extLst>
          </p:cNvPr>
          <p:cNvSpPr/>
          <p:nvPr/>
        </p:nvSpPr>
        <p:spPr>
          <a:xfrm>
            <a:off x="843643" y="3005418"/>
            <a:ext cx="4326751" cy="954107"/>
          </a:xfrm>
          <a:prstGeom prst="rect">
            <a:avLst/>
          </a:prstGeom>
          <a:noFill/>
          <a:ln w="38100">
            <a:solidFill>
              <a:srgbClr val="FF8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n>
                <a:solidFill>
                  <a:srgbClr val="FFA861"/>
                </a:solidFill>
              </a:ln>
              <a:solidFill>
                <a:srgbClr val="FF8700"/>
              </a:solidFill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A420B62E-33B1-4B3F-9B87-B361FF08218A}"/>
              </a:ext>
            </a:extLst>
          </p:cNvPr>
          <p:cNvSpPr txBox="1"/>
          <p:nvPr/>
        </p:nvSpPr>
        <p:spPr>
          <a:xfrm>
            <a:off x="4462388" y="2715288"/>
            <a:ext cx="75601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500" dirty="0">
                <a:solidFill>
                  <a:srgbClr val="FF8700"/>
                </a:solidFill>
              </a:rPr>
              <a:t>Same</a:t>
            </a:r>
            <a:endParaRPr lang="zh-TW" altLang="en-US" sz="1500" dirty="0">
              <a:solidFill>
                <a:srgbClr val="FF8700"/>
              </a:solidFill>
            </a:endParaRPr>
          </a:p>
        </p:txBody>
      </p:sp>
      <p:sp>
        <p:nvSpPr>
          <p:cNvPr id="13" name="Google Shape;144;p18">
            <a:extLst>
              <a:ext uri="{FF2B5EF4-FFF2-40B4-BE49-F238E27FC236}">
                <a16:creationId xmlns:a16="http://schemas.microsoft.com/office/drawing/2014/main" id="{192E671D-F014-4112-87EA-925D4EC0902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452692" y="2023234"/>
            <a:ext cx="3233205" cy="170727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zh-TW" sz="1600" dirty="0">
                <a:solidFill>
                  <a:schemeClr val="tx1"/>
                </a:solidFill>
              </a:rPr>
              <a:t>Parameters:</a:t>
            </a:r>
            <a:r>
              <a:rPr lang="en-US" altLang="zh-TW" sz="1600" dirty="0">
                <a:solidFill>
                  <a:srgbClr val="FF8700"/>
                </a:solidFill>
              </a:rPr>
              <a:t>8,564,507 </a:t>
            </a:r>
          </a:p>
          <a:p>
            <a:pPr marL="38100" lvl="0" indent="0" algn="l" rtl="0">
              <a:spcBef>
                <a:spcPts val="600"/>
              </a:spcBef>
              <a:spcAft>
                <a:spcPts val="0"/>
              </a:spcAft>
              <a:buSzPts val="3000"/>
              <a:buNone/>
            </a:pP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zh-TW" sz="1600" dirty="0">
                <a:solidFill>
                  <a:schemeClr val="tx1"/>
                </a:solidFill>
              </a:rPr>
              <a:t>Layers: </a:t>
            </a:r>
            <a:r>
              <a:rPr lang="en-US" altLang="zh-TW" sz="1600" dirty="0">
                <a:solidFill>
                  <a:srgbClr val="FF8700"/>
                </a:solidFill>
              </a:rPr>
              <a:t>121+2</a:t>
            </a:r>
          </a:p>
          <a:p>
            <a:pPr marL="38100" lvl="0" indent="0" algn="l" rtl="0">
              <a:spcBef>
                <a:spcPts val="600"/>
              </a:spcBef>
              <a:spcAft>
                <a:spcPts val="0"/>
              </a:spcAft>
              <a:buSzPts val="3000"/>
              <a:buNone/>
            </a:pP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zh-TW" sz="1600" dirty="0"/>
              <a:t>Total Training time : </a:t>
            </a:r>
            <a:r>
              <a:rPr lang="en-US" altLang="zh-TW" sz="1600" dirty="0">
                <a:solidFill>
                  <a:srgbClr val="FF8700"/>
                </a:solidFill>
              </a:rPr>
              <a:t>2187 sec</a:t>
            </a:r>
          </a:p>
        </p:txBody>
      </p:sp>
    </p:spTree>
    <p:extLst>
      <p:ext uri="{BB962C8B-B14F-4D97-AF65-F5344CB8AC3E}">
        <p14:creationId xmlns:p14="http://schemas.microsoft.com/office/powerpoint/2010/main" val="3215649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" grpId="0" animBg="1"/>
      <p:bldP spid="2" grpId="1" animBg="1"/>
      <p:bldP spid="3" grpId="0"/>
      <p:bldP spid="3" grpId="1"/>
      <p:bldP spid="1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4572000" y="1227023"/>
            <a:ext cx="316586" cy="2818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4" name="Google Shape;114;p14"/>
          <p:cNvSpPr txBox="1">
            <a:spLocks noGrp="1"/>
          </p:cNvSpPr>
          <p:nvPr>
            <p:ph type="title"/>
          </p:nvPr>
        </p:nvSpPr>
        <p:spPr>
          <a:xfrm>
            <a:off x="1101386" y="272850"/>
            <a:ext cx="7574400" cy="74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Outline</a:t>
            </a:r>
            <a:endParaRPr dirty="0"/>
          </a:p>
        </p:txBody>
      </p:sp>
      <p:sp>
        <p:nvSpPr>
          <p:cNvPr id="118" name="Google Shape;118;p14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 dirty="0"/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FE5E8255-4271-4CEE-949C-DCF8CC0D26C0}"/>
              </a:ext>
            </a:extLst>
          </p:cNvPr>
          <p:cNvGrpSpPr/>
          <p:nvPr/>
        </p:nvGrpSpPr>
        <p:grpSpPr>
          <a:xfrm>
            <a:off x="1101386" y="1177331"/>
            <a:ext cx="3470614" cy="3693319"/>
            <a:chOff x="2061610" y="1218547"/>
            <a:chExt cx="3074277" cy="3693319"/>
          </a:xfrm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F4A148DD-0AF1-4C61-9EB8-B939ECF679F1}"/>
                </a:ext>
              </a:extLst>
            </p:cNvPr>
            <p:cNvSpPr/>
            <p:nvPr/>
          </p:nvSpPr>
          <p:spPr>
            <a:xfrm>
              <a:off x="2066447" y="4549536"/>
              <a:ext cx="308028" cy="28188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" name="矩形 16"/>
            <p:cNvSpPr/>
            <p:nvPr/>
          </p:nvSpPr>
          <p:spPr>
            <a:xfrm>
              <a:off x="2066447" y="4002173"/>
              <a:ext cx="308028" cy="28188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" name="矩形 15"/>
            <p:cNvSpPr/>
            <p:nvPr/>
          </p:nvSpPr>
          <p:spPr>
            <a:xfrm>
              <a:off x="2066447" y="3454810"/>
              <a:ext cx="308028" cy="28188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矩形 14"/>
            <p:cNvSpPr/>
            <p:nvPr/>
          </p:nvSpPr>
          <p:spPr>
            <a:xfrm>
              <a:off x="2066447" y="2907447"/>
              <a:ext cx="308028" cy="28188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矩形 13"/>
            <p:cNvSpPr/>
            <p:nvPr/>
          </p:nvSpPr>
          <p:spPr>
            <a:xfrm>
              <a:off x="2066447" y="2360084"/>
              <a:ext cx="308028" cy="28188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2066447" y="1838879"/>
              <a:ext cx="308028" cy="28188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" name="矩形 1"/>
            <p:cNvSpPr/>
            <p:nvPr/>
          </p:nvSpPr>
          <p:spPr>
            <a:xfrm>
              <a:off x="2066447" y="1268239"/>
              <a:ext cx="308028" cy="28188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6" name="文字方塊 5"/>
            <p:cNvSpPr txBox="1"/>
            <p:nvPr/>
          </p:nvSpPr>
          <p:spPr>
            <a:xfrm>
              <a:off x="2061610" y="1218547"/>
              <a:ext cx="3074277" cy="36933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800" dirty="0"/>
                <a:t>1.   </a:t>
              </a:r>
              <a:r>
                <a:rPr lang="en-US" altLang="zh-TW" sz="1800" dirty="0">
                  <a:solidFill>
                    <a:schemeClr val="tx1"/>
                  </a:solidFill>
                </a:rPr>
                <a:t>Motivation</a:t>
              </a:r>
            </a:p>
            <a:p>
              <a:endParaRPr lang="en-US" altLang="zh-TW" sz="1800" dirty="0"/>
            </a:p>
            <a:p>
              <a:r>
                <a:rPr lang="en-US" altLang="zh-TW" sz="1800" dirty="0"/>
                <a:t>2.   </a:t>
              </a:r>
              <a:r>
                <a:rPr lang="en-US" altLang="zh-TW" sz="1800" dirty="0">
                  <a:solidFill>
                    <a:schemeClr val="tx1"/>
                  </a:solidFill>
                </a:rPr>
                <a:t>Dataset</a:t>
              </a:r>
            </a:p>
            <a:p>
              <a:endParaRPr lang="en-US" altLang="zh-TW" sz="1800" dirty="0"/>
            </a:p>
            <a:p>
              <a:r>
                <a:rPr lang="en-US" altLang="zh-TW" sz="1800" dirty="0"/>
                <a:t>3.   Experimental Equipment</a:t>
              </a:r>
            </a:p>
            <a:p>
              <a:endParaRPr lang="en-US" altLang="zh-TW" sz="1800" dirty="0"/>
            </a:p>
            <a:p>
              <a:r>
                <a:rPr lang="en-US" altLang="zh-TW" sz="1800" dirty="0"/>
                <a:t>4.   Review</a:t>
              </a:r>
            </a:p>
            <a:p>
              <a:endParaRPr lang="en-US" altLang="zh-TW" sz="1800" dirty="0"/>
            </a:p>
            <a:p>
              <a:r>
                <a:rPr lang="en-US" altLang="zh-TW" sz="1800" dirty="0"/>
                <a:t>5.   Structure</a:t>
              </a:r>
            </a:p>
            <a:p>
              <a:endParaRPr lang="en-US" altLang="zh-TW" sz="1800" dirty="0"/>
            </a:p>
            <a:p>
              <a:r>
                <a:rPr lang="en-US" altLang="zh-TW" sz="1800" dirty="0"/>
                <a:t>6.   Result</a:t>
              </a:r>
            </a:p>
            <a:p>
              <a:pPr marL="342900" indent="-342900">
                <a:buAutoNum type="arabicPeriod" startAt="6"/>
              </a:pPr>
              <a:endParaRPr lang="en-US" altLang="zh-TW" sz="1800" dirty="0"/>
            </a:p>
            <a:p>
              <a:r>
                <a:rPr lang="en-US" altLang="zh-TW" sz="1800" dirty="0"/>
                <a:t>7.   Conclusion</a:t>
              </a:r>
            </a:p>
          </p:txBody>
        </p:sp>
      </p:grpSp>
      <p:sp>
        <p:nvSpPr>
          <p:cNvPr id="3" name="文字方塊 2"/>
          <p:cNvSpPr txBox="1"/>
          <p:nvPr/>
        </p:nvSpPr>
        <p:spPr>
          <a:xfrm>
            <a:off x="4572000" y="1198687"/>
            <a:ext cx="14850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/>
              <a:t>8.   Reference</a:t>
            </a:r>
            <a:endParaRPr lang="zh-TW" altLang="en-US" sz="16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5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sp>
        <p:nvSpPr>
          <p:cNvPr id="6" name="Google Shape;143;p18"/>
          <p:cNvSpPr txBox="1">
            <a:spLocks noGrp="1"/>
          </p:cNvSpPr>
          <p:nvPr>
            <p:ph type="title"/>
          </p:nvPr>
        </p:nvSpPr>
        <p:spPr>
          <a:xfrm>
            <a:off x="1125526" y="296701"/>
            <a:ext cx="6724500" cy="74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altLang="zh-TW" dirty="0"/>
              <a:t>Structure2- Rebuild </a:t>
            </a:r>
            <a:r>
              <a:rPr lang="en-US" altLang="zh-TW" dirty="0" err="1"/>
              <a:t>DenseNet</a:t>
            </a:r>
            <a:r>
              <a:rPr lang="en-US" altLang="zh-TW" dirty="0"/>
              <a:t>-BC</a:t>
            </a:r>
            <a:endParaRPr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526" y="1045801"/>
            <a:ext cx="2985836" cy="3862541"/>
          </a:xfrm>
          <a:prstGeom prst="rect">
            <a:avLst/>
          </a:prstGeom>
        </p:spPr>
      </p:pic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5A6091B2-64D4-46A6-8E15-E7868A9A61B6}"/>
              </a:ext>
            </a:extLst>
          </p:cNvPr>
          <p:cNvCxnSpPr>
            <a:cxnSpLocks/>
          </p:cNvCxnSpPr>
          <p:nvPr/>
        </p:nvCxnSpPr>
        <p:spPr>
          <a:xfrm>
            <a:off x="1125526" y="3033103"/>
            <a:ext cx="320584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04419301-075C-4683-ADAF-82C6AD618187}"/>
              </a:ext>
            </a:extLst>
          </p:cNvPr>
          <p:cNvSpPr txBox="1"/>
          <p:nvPr/>
        </p:nvSpPr>
        <p:spPr>
          <a:xfrm>
            <a:off x="4331368" y="2872339"/>
            <a:ext cx="48126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err="1">
                <a:solidFill>
                  <a:srgbClr val="FF8700"/>
                </a:solidFill>
              </a:rPr>
              <a:t>DenseBlock</a:t>
            </a:r>
            <a:r>
              <a:rPr lang="en-US" altLang="zh-TW" dirty="0">
                <a:solidFill>
                  <a:srgbClr val="FF8700"/>
                </a:solidFill>
              </a:rPr>
              <a:t> </a:t>
            </a:r>
            <a:r>
              <a:rPr lang="en-US" altLang="zh-TW" dirty="0">
                <a:solidFill>
                  <a:schemeClr val="tx1"/>
                </a:solidFill>
              </a:rPr>
              <a:t>=</a:t>
            </a:r>
            <a:r>
              <a:rPr lang="en-US" altLang="zh-TW" dirty="0">
                <a:solidFill>
                  <a:srgbClr val="FF8700"/>
                </a:solidFill>
              </a:rPr>
              <a:t> Dense Layer </a:t>
            </a:r>
            <a:r>
              <a:rPr lang="en-US" altLang="zh-TW" dirty="0">
                <a:solidFill>
                  <a:schemeClr val="tx1"/>
                </a:solidFill>
              </a:rPr>
              <a:t>+ </a:t>
            </a:r>
            <a:r>
              <a:rPr lang="en-US" altLang="zh-TW" dirty="0">
                <a:solidFill>
                  <a:srgbClr val="FF8700"/>
                </a:solidFill>
              </a:rPr>
              <a:t>Concatenate Layer</a:t>
            </a:r>
            <a:endParaRPr lang="zh-TW" altLang="en-US" dirty="0">
              <a:solidFill>
                <a:srgbClr val="FF8700"/>
              </a:solidFill>
            </a:endParaRPr>
          </a:p>
        </p:txBody>
      </p:sp>
      <p:cxnSp>
        <p:nvCxnSpPr>
          <p:cNvPr id="33" name="直線單箭頭接點 32">
            <a:extLst>
              <a:ext uri="{FF2B5EF4-FFF2-40B4-BE49-F238E27FC236}">
                <a16:creationId xmlns:a16="http://schemas.microsoft.com/office/drawing/2014/main" id="{7C15CCA1-A72D-4688-957C-D116E1A8BC7F}"/>
              </a:ext>
            </a:extLst>
          </p:cNvPr>
          <p:cNvCxnSpPr>
            <a:cxnSpLocks/>
          </p:cNvCxnSpPr>
          <p:nvPr/>
        </p:nvCxnSpPr>
        <p:spPr>
          <a:xfrm>
            <a:off x="1125526" y="4017401"/>
            <a:ext cx="320584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33">
            <a:extLst>
              <a:ext uri="{FF2B5EF4-FFF2-40B4-BE49-F238E27FC236}">
                <a16:creationId xmlns:a16="http://schemas.microsoft.com/office/drawing/2014/main" id="{EC3694CC-31ED-4D22-AC48-7957B66E79D9}"/>
              </a:ext>
            </a:extLst>
          </p:cNvPr>
          <p:cNvCxnSpPr>
            <a:cxnSpLocks/>
          </p:cNvCxnSpPr>
          <p:nvPr/>
        </p:nvCxnSpPr>
        <p:spPr>
          <a:xfrm>
            <a:off x="1125526" y="1329202"/>
            <a:ext cx="320584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3B782893-A09C-4DE5-BD31-0A8F0D79BCA5}"/>
              </a:ext>
            </a:extLst>
          </p:cNvPr>
          <p:cNvSpPr txBox="1"/>
          <p:nvPr/>
        </p:nvSpPr>
        <p:spPr>
          <a:xfrm>
            <a:off x="4331368" y="1206565"/>
            <a:ext cx="48126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8700"/>
                </a:solidFill>
              </a:rPr>
              <a:t>Dense Layer </a:t>
            </a:r>
            <a:r>
              <a:rPr lang="en-US" altLang="zh-TW" dirty="0">
                <a:solidFill>
                  <a:schemeClr val="tx1"/>
                </a:solidFill>
              </a:rPr>
              <a:t>=</a:t>
            </a:r>
            <a:r>
              <a:rPr lang="en-US" altLang="zh-TW" dirty="0">
                <a:solidFill>
                  <a:srgbClr val="FF8700"/>
                </a:solidFill>
              </a:rPr>
              <a:t> Bottleneck Layer </a:t>
            </a:r>
            <a:r>
              <a:rPr lang="en-US" altLang="zh-TW" dirty="0">
                <a:solidFill>
                  <a:schemeClr val="tx1"/>
                </a:solidFill>
              </a:rPr>
              <a:t>+ </a:t>
            </a:r>
            <a:r>
              <a:rPr lang="en-US" altLang="zh-TW" dirty="0">
                <a:solidFill>
                  <a:srgbClr val="FF8700"/>
                </a:solidFill>
              </a:rPr>
              <a:t>Composite Layer</a:t>
            </a:r>
            <a:endParaRPr lang="zh-TW" altLang="en-US" dirty="0">
              <a:solidFill>
                <a:srgbClr val="FF8700"/>
              </a:solidFill>
            </a:endParaRP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65B0D509-998B-4162-B18A-6909B3FCED76}"/>
              </a:ext>
            </a:extLst>
          </p:cNvPr>
          <p:cNvSpPr txBox="1"/>
          <p:nvPr/>
        </p:nvSpPr>
        <p:spPr>
          <a:xfrm>
            <a:off x="4331368" y="3863512"/>
            <a:ext cx="48126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8700"/>
                </a:solidFill>
              </a:rPr>
              <a:t>Transition Layer </a:t>
            </a:r>
            <a:r>
              <a:rPr lang="en-US" altLang="zh-TW" dirty="0">
                <a:solidFill>
                  <a:schemeClr val="tx1"/>
                </a:solidFill>
              </a:rPr>
              <a:t>connects two</a:t>
            </a:r>
            <a:r>
              <a:rPr lang="en-US" altLang="zh-TW" dirty="0">
                <a:solidFill>
                  <a:srgbClr val="FF8700"/>
                </a:solidFill>
              </a:rPr>
              <a:t> </a:t>
            </a:r>
            <a:r>
              <a:rPr lang="en-US" altLang="zh-TW" dirty="0" err="1">
                <a:solidFill>
                  <a:srgbClr val="FF8700"/>
                </a:solidFill>
              </a:rPr>
              <a:t>DenseBlocks</a:t>
            </a:r>
            <a:r>
              <a:rPr lang="en-US" altLang="zh-TW" dirty="0">
                <a:solidFill>
                  <a:srgbClr val="FF8700"/>
                </a:solidFill>
              </a:rPr>
              <a:t>.</a:t>
            </a:r>
            <a:endParaRPr lang="zh-TW" altLang="en-US" dirty="0">
              <a:solidFill>
                <a:srgbClr val="FF8700"/>
              </a:solidFill>
            </a:endParaRPr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1C6BD9C9-0923-41CD-98CC-11FF9D3DD0BE}"/>
              </a:ext>
            </a:extLst>
          </p:cNvPr>
          <p:cNvSpPr txBox="1"/>
          <p:nvPr/>
        </p:nvSpPr>
        <p:spPr>
          <a:xfrm>
            <a:off x="638390" y="4892146"/>
            <a:ext cx="39601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Rebuild </a:t>
            </a:r>
            <a:r>
              <a:rPr lang="en-US" altLang="zh-TW" dirty="0" err="1"/>
              <a:t>DenseNet</a:t>
            </a:r>
            <a:r>
              <a:rPr lang="en-US" altLang="zh-TW" dirty="0"/>
              <a:t>-BC code structure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80228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37" grpId="0"/>
      <p:bldP spid="3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5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15" y="1341296"/>
            <a:ext cx="4688382" cy="2738582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527668" y="4146472"/>
            <a:ext cx="39601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Modified </a:t>
            </a:r>
            <a:r>
              <a:rPr lang="en-US" altLang="zh-TW" dirty="0" err="1"/>
              <a:t>DenseNet</a:t>
            </a:r>
            <a:r>
              <a:rPr lang="en-US" altLang="zh-TW" dirty="0"/>
              <a:t>-BC code structure</a:t>
            </a:r>
            <a:endParaRPr lang="zh-TW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88CD3331-8170-45C4-A59A-CE524FEE7DF1}"/>
              </a:ext>
            </a:extLst>
          </p:cNvPr>
          <p:cNvSpPr txBox="1"/>
          <p:nvPr/>
        </p:nvSpPr>
        <p:spPr>
          <a:xfrm>
            <a:off x="5056401" y="1347437"/>
            <a:ext cx="41388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TW" dirty="0"/>
              <a:t>With smaller input image size than ImageNet, we modified into smaller structure of </a:t>
            </a:r>
            <a:r>
              <a:rPr lang="en-US" altLang="zh-TW" dirty="0" err="1"/>
              <a:t>DenseNet</a:t>
            </a:r>
            <a:r>
              <a:rPr lang="en-US" altLang="zh-TW" dirty="0"/>
              <a:t>-BC.</a:t>
            </a:r>
          </a:p>
          <a:p>
            <a:pPr algn="just"/>
            <a:endParaRPr lang="en-US" altLang="zh-TW" dirty="0"/>
          </a:p>
          <a:p>
            <a:pPr algn="just"/>
            <a:endParaRPr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ACF03BD9-4956-48FC-B080-4D779CFCA8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5935" y="3478565"/>
            <a:ext cx="2231898" cy="595172"/>
          </a:xfrm>
          <a:prstGeom prst="rect">
            <a:avLst/>
          </a:prstGeom>
        </p:spPr>
      </p:pic>
      <p:sp>
        <p:nvSpPr>
          <p:cNvPr id="9" name="Google Shape;144;p18">
            <a:extLst>
              <a:ext uri="{FF2B5EF4-FFF2-40B4-BE49-F238E27FC236}">
                <a16:creationId xmlns:a16="http://schemas.microsoft.com/office/drawing/2014/main" id="{A5351904-8CE6-4BE1-A4E5-8444E6B617CA}"/>
              </a:ext>
            </a:extLst>
          </p:cNvPr>
          <p:cNvSpPr txBox="1">
            <a:spLocks/>
          </p:cNvSpPr>
          <p:nvPr/>
        </p:nvSpPr>
        <p:spPr>
          <a:xfrm>
            <a:off x="5226560" y="1856951"/>
            <a:ext cx="3233205" cy="170727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u"/>
            </a:pPr>
            <a:r>
              <a:rPr lang="en-US" altLang="zh-TW" sz="1600" dirty="0">
                <a:solidFill>
                  <a:schemeClr val="tx1"/>
                </a:solidFill>
              </a:rPr>
              <a:t>Parameters: </a:t>
            </a:r>
            <a:r>
              <a:rPr lang="en-US" altLang="zh-TW" sz="1600" dirty="0">
                <a:solidFill>
                  <a:srgbClr val="FF8700"/>
                </a:solidFill>
                <a:latin typeface="Roboto"/>
                <a:ea typeface="Roboto"/>
                <a:cs typeface="Roboto"/>
                <a:sym typeface="Roboto"/>
              </a:rPr>
              <a:t>1,498,880 </a:t>
            </a:r>
          </a:p>
          <a:p>
            <a:pPr marL="38100">
              <a:spcBef>
                <a:spcPts val="600"/>
              </a:spcBef>
              <a:buSzPts val="3000"/>
            </a:pP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u"/>
            </a:pPr>
            <a:r>
              <a:rPr lang="en-US" altLang="zh-TW" sz="1600" dirty="0">
                <a:solidFill>
                  <a:schemeClr val="tx1"/>
                </a:solidFill>
              </a:rPr>
              <a:t>Layers: </a:t>
            </a:r>
            <a:r>
              <a:rPr lang="en-US" altLang="zh-TW" sz="1600" dirty="0">
                <a:solidFill>
                  <a:srgbClr val="FF8700"/>
                </a:solidFill>
                <a:latin typeface="Roboto"/>
                <a:ea typeface="Roboto"/>
                <a:cs typeface="Roboto"/>
                <a:sym typeface="Roboto"/>
              </a:rPr>
              <a:t>103</a:t>
            </a:r>
          </a:p>
          <a:p>
            <a:pPr marL="38100">
              <a:spcBef>
                <a:spcPts val="600"/>
              </a:spcBef>
              <a:buSzPts val="3000"/>
            </a:pP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u"/>
            </a:pPr>
            <a:r>
              <a:rPr lang="en-US" altLang="zh-TW" sz="1600" dirty="0"/>
              <a:t>Total Training time: </a:t>
            </a:r>
            <a:r>
              <a:rPr lang="en-US" altLang="zh-TW" sz="1600" dirty="0">
                <a:solidFill>
                  <a:srgbClr val="FF8700"/>
                </a:solidFill>
                <a:latin typeface="Roboto"/>
                <a:ea typeface="Roboto"/>
                <a:cs typeface="Roboto"/>
                <a:sym typeface="Roboto"/>
              </a:rPr>
              <a:t>1442 sec</a:t>
            </a:r>
          </a:p>
        </p:txBody>
      </p:sp>
      <p:sp>
        <p:nvSpPr>
          <p:cNvPr id="12" name="Google Shape;143;p18">
            <a:extLst>
              <a:ext uri="{FF2B5EF4-FFF2-40B4-BE49-F238E27FC236}">
                <a16:creationId xmlns:a16="http://schemas.microsoft.com/office/drawing/2014/main" id="{54F6229B-49EF-4A22-AC4F-19D7D3BBF5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25526" y="296701"/>
            <a:ext cx="6724500" cy="74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altLang="zh-TW" dirty="0"/>
              <a:t>Structure2- Modified </a:t>
            </a:r>
            <a:r>
              <a:rPr lang="en-US" altLang="zh-TW" dirty="0" err="1"/>
              <a:t>DenseNet</a:t>
            </a:r>
            <a:r>
              <a:rPr lang="en-US" altLang="zh-TW" dirty="0"/>
              <a:t>-BC</a:t>
            </a:r>
            <a:endParaRPr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C8D2F5C-D8F4-475D-AE2A-B5E384592922}"/>
              </a:ext>
            </a:extLst>
          </p:cNvPr>
          <p:cNvSpPr/>
          <p:nvPr/>
        </p:nvSpPr>
        <p:spPr>
          <a:xfrm>
            <a:off x="230515" y="3556917"/>
            <a:ext cx="4028513" cy="509514"/>
          </a:xfrm>
          <a:prstGeom prst="rect">
            <a:avLst/>
          </a:prstGeom>
          <a:noFill/>
          <a:ln w="38100">
            <a:solidFill>
              <a:srgbClr val="FF8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n>
                <a:solidFill>
                  <a:srgbClr val="FFA861"/>
                </a:solidFill>
              </a:ln>
              <a:solidFill>
                <a:srgbClr val="FF8700"/>
              </a:solidFill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16B7CD52-6DCD-4222-8044-BF017DDF6E69}"/>
              </a:ext>
            </a:extLst>
          </p:cNvPr>
          <p:cNvSpPr txBox="1"/>
          <p:nvPr/>
        </p:nvSpPr>
        <p:spPr>
          <a:xfrm>
            <a:off x="3711756" y="3274093"/>
            <a:ext cx="70390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500" dirty="0">
                <a:solidFill>
                  <a:srgbClr val="FF8700"/>
                </a:solidFill>
              </a:rPr>
              <a:t>Same</a:t>
            </a:r>
            <a:endParaRPr lang="zh-TW" altLang="en-US" sz="1500" dirty="0">
              <a:solidFill>
                <a:srgbClr val="FF87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5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sp>
        <p:nvSpPr>
          <p:cNvPr id="6" name="Google Shape;143;p18"/>
          <p:cNvSpPr txBox="1">
            <a:spLocks noGrp="1"/>
          </p:cNvSpPr>
          <p:nvPr>
            <p:ph type="title"/>
          </p:nvPr>
        </p:nvSpPr>
        <p:spPr>
          <a:xfrm>
            <a:off x="1125526" y="296701"/>
            <a:ext cx="6724500" cy="74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altLang="zh-TW" dirty="0"/>
              <a:t>Structure3- Improved </a:t>
            </a:r>
            <a:r>
              <a:rPr lang="en-US" altLang="zh-TW" sz="2400" dirty="0"/>
              <a:t>&amp; </a:t>
            </a:r>
            <a:r>
              <a:rPr lang="en-US" altLang="zh-TW" dirty="0"/>
              <a:t>Modified </a:t>
            </a:r>
            <a:r>
              <a:rPr lang="en-US" altLang="zh-TW" dirty="0" err="1"/>
              <a:t>DenseNet</a:t>
            </a:r>
            <a:r>
              <a:rPr lang="en-US" altLang="zh-TW" dirty="0"/>
              <a:t>-BC</a:t>
            </a:r>
            <a:endParaRPr dirty="0"/>
          </a:p>
        </p:txBody>
      </p:sp>
      <p:sp>
        <p:nvSpPr>
          <p:cNvPr id="7" name="矩形 6"/>
          <p:cNvSpPr/>
          <p:nvPr/>
        </p:nvSpPr>
        <p:spPr>
          <a:xfrm>
            <a:off x="1125525" y="1686032"/>
            <a:ext cx="7662127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1500" dirty="0"/>
              <a:t>Compared </a:t>
            </a:r>
            <a:r>
              <a:rPr lang="en-US" altLang="zh-TW" sz="1500" dirty="0"/>
              <a:t>to </a:t>
            </a:r>
            <a:r>
              <a:rPr lang="zh-TW" altLang="en-US" sz="1500" dirty="0"/>
              <a:t>conventional convolution, the number of parameters used by </a:t>
            </a:r>
            <a:endParaRPr lang="en-US" altLang="zh-TW" sz="1500" dirty="0"/>
          </a:p>
          <a:p>
            <a:pPr algn="just"/>
            <a:r>
              <a:rPr lang="zh-TW" altLang="en-US" sz="1500" dirty="0"/>
              <a:t>depthwise separable convolution </a:t>
            </a:r>
            <a:r>
              <a:rPr lang="en-US" altLang="zh-TW" sz="1500" dirty="0"/>
              <a:t>can</a:t>
            </a:r>
            <a:r>
              <a:rPr lang="zh-TW" altLang="en-US" sz="1500" dirty="0"/>
              <a:t> </a:t>
            </a:r>
            <a:r>
              <a:rPr lang="en-US" altLang="zh-TW" sz="1500" dirty="0"/>
              <a:t>be</a:t>
            </a:r>
            <a:r>
              <a:rPr lang="zh-TW" altLang="en-US" sz="1500" dirty="0"/>
              <a:t> greatly reduced </a:t>
            </a:r>
            <a:r>
              <a:rPr lang="en-US" altLang="zh-TW" sz="1500" dirty="0"/>
              <a:t>with</a:t>
            </a:r>
            <a:r>
              <a:rPr lang="zh-TW" altLang="en-US" sz="1500" dirty="0"/>
              <a:t> the same input and output.</a:t>
            </a: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9042424B-EF7E-41CD-A88A-77631F37ECF9}"/>
              </a:ext>
            </a:extLst>
          </p:cNvPr>
          <p:cNvGrpSpPr/>
          <p:nvPr/>
        </p:nvGrpSpPr>
        <p:grpSpPr>
          <a:xfrm>
            <a:off x="394783" y="3052374"/>
            <a:ext cx="8573015" cy="1794425"/>
            <a:chOff x="201268" y="3162586"/>
            <a:chExt cx="8573015" cy="1794425"/>
          </a:xfrm>
        </p:grpSpPr>
        <p:grpSp>
          <p:nvGrpSpPr>
            <p:cNvPr id="9" name="群組 8"/>
            <p:cNvGrpSpPr/>
            <p:nvPr/>
          </p:nvGrpSpPr>
          <p:grpSpPr>
            <a:xfrm>
              <a:off x="201268" y="3279552"/>
              <a:ext cx="8573015" cy="1281908"/>
              <a:chOff x="337228" y="3368929"/>
              <a:chExt cx="8573015" cy="1281908"/>
            </a:xfrm>
          </p:grpSpPr>
          <p:pic>
            <p:nvPicPr>
              <p:cNvPr id="10" name="Picture 2">
                <a:extLst>
                  <a:ext uri="{FF2B5EF4-FFF2-40B4-BE49-F238E27FC236}">
                    <a16:creationId xmlns:a16="http://schemas.microsoft.com/office/drawing/2014/main" id="{C0CB2E75-69DD-4DA1-9B18-1652262EDC6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21365" y="3368929"/>
                <a:ext cx="4688878" cy="9794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238C0B7F-48CC-4D09-8B93-394D245618AB}"/>
                  </a:ext>
                </a:extLst>
              </p:cNvPr>
              <p:cNvSpPr txBox="1"/>
              <p:nvPr/>
            </p:nvSpPr>
            <p:spPr>
              <a:xfrm>
                <a:off x="4521248" y="4332520"/>
                <a:ext cx="4089111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TW" b="0" i="0" dirty="0">
                    <a:solidFill>
                      <a:srgbClr val="757575"/>
                    </a:solidFill>
                    <a:effectLst/>
                    <a:latin typeface="sohne"/>
                  </a:rPr>
                  <a:t>The overall process of </a:t>
                </a:r>
                <a:r>
                  <a:rPr lang="en-US" altLang="zh-TW" b="0" i="0" dirty="0" err="1">
                    <a:solidFill>
                      <a:srgbClr val="757575"/>
                    </a:solidFill>
                    <a:effectLst/>
                    <a:latin typeface="sohne"/>
                  </a:rPr>
                  <a:t>Depthwise</a:t>
                </a:r>
                <a:r>
                  <a:rPr lang="en-US" altLang="zh-TW" b="0" i="0" dirty="0">
                    <a:solidFill>
                      <a:srgbClr val="757575"/>
                    </a:solidFill>
                    <a:effectLst/>
                    <a:latin typeface="sohne"/>
                  </a:rPr>
                  <a:t> Separable Convolution.</a:t>
                </a:r>
                <a:endParaRPr lang="zh-TW" altLang="en-US" dirty="0"/>
              </a:p>
            </p:txBody>
          </p:sp>
          <p:pic>
            <p:nvPicPr>
              <p:cNvPr id="16" name="Picture 2">
                <a:extLst>
                  <a:ext uri="{FF2B5EF4-FFF2-40B4-BE49-F238E27FC236}">
                    <a16:creationId xmlns:a16="http://schemas.microsoft.com/office/drawing/2014/main" id="{8CED33F9-C1F5-4216-8363-99655DD4950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harpenSoften amount="5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600" y="3368929"/>
                <a:ext cx="2950382" cy="9947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238C0B7F-48CC-4D09-8B93-394D245618AB}"/>
                  </a:ext>
                </a:extLst>
              </p:cNvPr>
              <p:cNvSpPr txBox="1"/>
              <p:nvPr/>
            </p:nvSpPr>
            <p:spPr>
              <a:xfrm>
                <a:off x="337228" y="4343060"/>
                <a:ext cx="4089111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TW" b="0" i="0" dirty="0">
                    <a:solidFill>
                      <a:srgbClr val="757575"/>
                    </a:solidFill>
                    <a:effectLst/>
                    <a:latin typeface="sohne"/>
                  </a:rPr>
                  <a:t>The overall process of Convolution.</a:t>
                </a:r>
                <a:endParaRPr lang="zh-TW" altLang="en-US" dirty="0"/>
              </a:p>
            </p:txBody>
          </p:sp>
        </p:grpSp>
        <p:cxnSp>
          <p:nvCxnSpPr>
            <p:cNvPr id="19" name="直線接點 18"/>
            <p:cNvCxnSpPr/>
            <p:nvPr/>
          </p:nvCxnSpPr>
          <p:spPr>
            <a:xfrm>
              <a:off x="3911982" y="3162586"/>
              <a:ext cx="0" cy="1794425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橢圓 25"/>
            <p:cNvSpPr/>
            <p:nvPr/>
          </p:nvSpPr>
          <p:spPr>
            <a:xfrm>
              <a:off x="3254388" y="3966475"/>
              <a:ext cx="368897" cy="213043"/>
            </a:xfrm>
            <a:prstGeom prst="ellipse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7" name="橢圓 26"/>
            <p:cNvSpPr/>
            <p:nvPr/>
          </p:nvSpPr>
          <p:spPr>
            <a:xfrm>
              <a:off x="8289950" y="3950809"/>
              <a:ext cx="368897" cy="213043"/>
            </a:xfrm>
            <a:prstGeom prst="ellipse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/>
                <a:t> </a:t>
              </a:r>
              <a:endParaRPr lang="zh-TW" altLang="en-US" dirty="0"/>
            </a:p>
          </p:txBody>
        </p:sp>
        <p:cxnSp>
          <p:nvCxnSpPr>
            <p:cNvPr id="28" name="直線接點 27"/>
            <p:cNvCxnSpPr/>
            <p:nvPr/>
          </p:nvCxnSpPr>
          <p:spPr>
            <a:xfrm flipV="1">
              <a:off x="1889365" y="3499264"/>
              <a:ext cx="334521" cy="6875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線接點 29"/>
            <p:cNvCxnSpPr/>
            <p:nvPr/>
          </p:nvCxnSpPr>
          <p:spPr>
            <a:xfrm flipV="1">
              <a:off x="6964399" y="3481094"/>
              <a:ext cx="334521" cy="6875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079BDAA8-EFB8-4FDA-95F3-F0CCD5A2D050}"/>
              </a:ext>
            </a:extLst>
          </p:cNvPr>
          <p:cNvSpPr txBox="1"/>
          <p:nvPr/>
        </p:nvSpPr>
        <p:spPr>
          <a:xfrm>
            <a:off x="1125526" y="1161035"/>
            <a:ext cx="4017115" cy="400110"/>
          </a:xfrm>
          <a:prstGeom prst="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000" dirty="0" err="1">
                <a:solidFill>
                  <a:schemeClr val="bg1"/>
                </a:solidFill>
              </a:rPr>
              <a:t>Depthwise</a:t>
            </a:r>
            <a:r>
              <a:rPr lang="en-US" altLang="zh-TW" sz="2000" dirty="0">
                <a:solidFill>
                  <a:schemeClr val="bg1"/>
                </a:solidFill>
              </a:rPr>
              <a:t> Separable Convolution</a:t>
            </a:r>
            <a:endParaRPr lang="zh-TW" alt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43809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5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sp>
        <p:nvSpPr>
          <p:cNvPr id="4" name="文字方塊 3"/>
          <p:cNvSpPr txBox="1"/>
          <p:nvPr/>
        </p:nvSpPr>
        <p:spPr>
          <a:xfrm>
            <a:off x="643998" y="4901970"/>
            <a:ext cx="468427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300" dirty="0"/>
              <a:t>Improved &amp; Modified </a:t>
            </a:r>
            <a:r>
              <a:rPr lang="en-US" altLang="zh-TW" sz="1300" dirty="0" err="1"/>
              <a:t>DenseNet</a:t>
            </a:r>
            <a:r>
              <a:rPr lang="en-US" altLang="zh-TW" sz="1300" dirty="0"/>
              <a:t>-BC code structure</a:t>
            </a:r>
            <a:endParaRPr lang="zh-TW" altLang="en-US" sz="1300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88CD3331-8170-45C4-A59A-CE524FEE7DF1}"/>
              </a:ext>
            </a:extLst>
          </p:cNvPr>
          <p:cNvSpPr txBox="1"/>
          <p:nvPr/>
        </p:nvSpPr>
        <p:spPr>
          <a:xfrm>
            <a:off x="4820287" y="1187881"/>
            <a:ext cx="4045750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TW" sz="1500" dirty="0"/>
              <a:t>Replacing all </a:t>
            </a:r>
            <a:r>
              <a:rPr lang="en-US" altLang="zh-TW" sz="1500" dirty="0">
                <a:solidFill>
                  <a:srgbClr val="FF8700"/>
                </a:solidFill>
              </a:rPr>
              <a:t>Conv2D</a:t>
            </a:r>
            <a:r>
              <a:rPr lang="zh-TW" altLang="en-US" sz="1500" dirty="0"/>
              <a:t> </a:t>
            </a:r>
            <a:r>
              <a:rPr lang="en-US" altLang="zh-TW" sz="1500" dirty="0"/>
              <a:t>with </a:t>
            </a:r>
            <a:r>
              <a:rPr lang="en-US" altLang="zh-TW" sz="1500" dirty="0">
                <a:solidFill>
                  <a:srgbClr val="FF8700"/>
                </a:solidFill>
              </a:rPr>
              <a:t>SeparableConv2D</a:t>
            </a:r>
          </a:p>
          <a:p>
            <a:pPr algn="just"/>
            <a:r>
              <a:rPr lang="en-US" altLang="zh-TW" sz="1500" dirty="0"/>
              <a:t>in </a:t>
            </a:r>
            <a:r>
              <a:rPr lang="en-US" altLang="zh-TW" sz="1500" dirty="0" err="1"/>
              <a:t>DenseNet</a:t>
            </a:r>
            <a:r>
              <a:rPr lang="en-US" altLang="zh-TW" sz="1500" dirty="0"/>
              <a:t>-BC structure, we can get:</a:t>
            </a:r>
          </a:p>
          <a:p>
            <a:pPr algn="just"/>
            <a:endParaRPr lang="en-US" altLang="zh-TW" dirty="0"/>
          </a:p>
          <a:p>
            <a:pPr algn="just"/>
            <a:endParaRPr lang="zh-TW" altLang="en-US" dirty="0"/>
          </a:p>
        </p:txBody>
      </p:sp>
      <p:sp>
        <p:nvSpPr>
          <p:cNvPr id="9" name="Google Shape;144;p18">
            <a:extLst>
              <a:ext uri="{FF2B5EF4-FFF2-40B4-BE49-F238E27FC236}">
                <a16:creationId xmlns:a16="http://schemas.microsoft.com/office/drawing/2014/main" id="{A5351904-8CE6-4BE1-A4E5-8444E6B617CA}"/>
              </a:ext>
            </a:extLst>
          </p:cNvPr>
          <p:cNvSpPr txBox="1">
            <a:spLocks/>
          </p:cNvSpPr>
          <p:nvPr/>
        </p:nvSpPr>
        <p:spPr>
          <a:xfrm>
            <a:off x="4932499" y="2117099"/>
            <a:ext cx="3233205" cy="170727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u"/>
            </a:pPr>
            <a:r>
              <a:rPr lang="en-US" altLang="zh-TW" sz="1600" dirty="0">
                <a:solidFill>
                  <a:schemeClr val="tx1"/>
                </a:solidFill>
              </a:rPr>
              <a:t>Parameters: </a:t>
            </a:r>
            <a:r>
              <a:rPr lang="en-US" altLang="zh-TW" sz="1600" dirty="0">
                <a:solidFill>
                  <a:srgbClr val="FF8700"/>
                </a:solidFill>
                <a:latin typeface="Roboto"/>
                <a:ea typeface="Roboto"/>
                <a:cs typeface="Roboto"/>
                <a:sym typeface="Roboto"/>
              </a:rPr>
              <a:t>1,306,466 </a:t>
            </a:r>
          </a:p>
          <a:p>
            <a:pPr marL="38100">
              <a:spcBef>
                <a:spcPts val="600"/>
              </a:spcBef>
              <a:buSzPts val="3000"/>
            </a:pP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u"/>
            </a:pPr>
            <a:r>
              <a:rPr lang="en-US" altLang="zh-TW" sz="1600" dirty="0">
                <a:solidFill>
                  <a:schemeClr val="tx1"/>
                </a:solidFill>
              </a:rPr>
              <a:t>Layers: </a:t>
            </a:r>
            <a:r>
              <a:rPr lang="en-US" altLang="zh-TW" sz="1600" dirty="0">
                <a:solidFill>
                  <a:srgbClr val="FF8700"/>
                </a:solidFill>
                <a:latin typeface="Roboto"/>
                <a:ea typeface="Roboto"/>
                <a:cs typeface="Roboto"/>
                <a:sym typeface="Roboto"/>
              </a:rPr>
              <a:t>103</a:t>
            </a:r>
          </a:p>
          <a:p>
            <a:pPr marL="38100">
              <a:spcBef>
                <a:spcPts val="600"/>
              </a:spcBef>
              <a:buSzPts val="3000"/>
            </a:pP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u"/>
            </a:pPr>
            <a:r>
              <a:rPr lang="en-US" altLang="zh-TW" sz="1600" dirty="0"/>
              <a:t>Total Training time: </a:t>
            </a:r>
            <a:r>
              <a:rPr lang="en-US" altLang="zh-TW" sz="1600" dirty="0">
                <a:solidFill>
                  <a:srgbClr val="FF8700"/>
                </a:solidFill>
                <a:latin typeface="Roboto"/>
                <a:ea typeface="Roboto"/>
                <a:cs typeface="Roboto"/>
                <a:sym typeface="Roboto"/>
              </a:rPr>
              <a:t>1462 sec</a:t>
            </a: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21391408-4D9A-49C5-99E8-3F0FBAAFE3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769"/>
          <a:stretch/>
        </p:blipFill>
        <p:spPr>
          <a:xfrm>
            <a:off x="1125526" y="1065654"/>
            <a:ext cx="3560819" cy="3816463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C975FE12-4642-4A6C-87BB-6AC9043C9E0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228"/>
          <a:stretch/>
        </p:blipFill>
        <p:spPr>
          <a:xfrm>
            <a:off x="4932499" y="4126280"/>
            <a:ext cx="2527079" cy="755837"/>
          </a:xfrm>
          <a:prstGeom prst="rect">
            <a:avLst/>
          </a:prstGeom>
        </p:spPr>
      </p:pic>
      <p:sp>
        <p:nvSpPr>
          <p:cNvPr id="12" name="Google Shape;143;p18">
            <a:extLst>
              <a:ext uri="{FF2B5EF4-FFF2-40B4-BE49-F238E27FC236}">
                <a16:creationId xmlns:a16="http://schemas.microsoft.com/office/drawing/2014/main" id="{5F7E0554-608F-4D8A-8CAB-C9A0D10FFF4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25526" y="296701"/>
            <a:ext cx="6724500" cy="74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altLang="zh-TW" dirty="0"/>
              <a:t>Structure3- Improved </a:t>
            </a:r>
            <a:r>
              <a:rPr lang="en-US" altLang="zh-TW" sz="2400" dirty="0"/>
              <a:t>&amp;  </a:t>
            </a:r>
            <a:r>
              <a:rPr lang="en-US" altLang="zh-TW" dirty="0"/>
              <a:t>Modified </a:t>
            </a:r>
            <a:r>
              <a:rPr lang="en-US" altLang="zh-TW" dirty="0" err="1"/>
              <a:t>DenseNet</a:t>
            </a:r>
            <a:r>
              <a:rPr lang="en-US" altLang="zh-TW" dirty="0"/>
              <a:t>-BC</a:t>
            </a:r>
            <a:endParaRPr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4692F772-E0E0-4C76-87C7-3B4E5FB37AD0}"/>
              </a:ext>
            </a:extLst>
          </p:cNvPr>
          <p:cNvCxnSpPr/>
          <p:nvPr/>
        </p:nvCxnSpPr>
        <p:spPr>
          <a:xfrm>
            <a:off x="1492624" y="1680884"/>
            <a:ext cx="632011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CCC036CB-FF5D-4E6A-BFB0-5F711236549A}"/>
              </a:ext>
            </a:extLst>
          </p:cNvPr>
          <p:cNvCxnSpPr/>
          <p:nvPr/>
        </p:nvCxnSpPr>
        <p:spPr>
          <a:xfrm>
            <a:off x="1492624" y="2196352"/>
            <a:ext cx="632011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57A54FD5-4981-402F-B683-D61AA18C36A0}"/>
              </a:ext>
            </a:extLst>
          </p:cNvPr>
          <p:cNvCxnSpPr/>
          <p:nvPr/>
        </p:nvCxnSpPr>
        <p:spPr>
          <a:xfrm>
            <a:off x="1492624" y="4462184"/>
            <a:ext cx="632011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8305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5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sp>
        <p:nvSpPr>
          <p:cNvPr id="15" name="Google Shape;143;p18">
            <a:extLst>
              <a:ext uri="{FF2B5EF4-FFF2-40B4-BE49-F238E27FC236}">
                <a16:creationId xmlns:a16="http://schemas.microsoft.com/office/drawing/2014/main" id="{9D0566E0-801A-41BE-AE52-2537EF5064A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25526" y="296701"/>
            <a:ext cx="6724500" cy="74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altLang="zh-TW" dirty="0"/>
              <a:t>Structure3- Improved </a:t>
            </a:r>
            <a:r>
              <a:rPr lang="en-US" altLang="zh-TW" sz="2400" dirty="0"/>
              <a:t>&amp; </a:t>
            </a:r>
            <a:r>
              <a:rPr lang="en-US" altLang="zh-TW" dirty="0"/>
              <a:t>Modified </a:t>
            </a:r>
            <a:r>
              <a:rPr lang="en-US" altLang="zh-TW" dirty="0" err="1"/>
              <a:t>DenseNet</a:t>
            </a:r>
            <a:r>
              <a:rPr lang="en-US" altLang="zh-TW" dirty="0"/>
              <a:t>-BC</a:t>
            </a:r>
            <a:endParaRPr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5601" y="2665879"/>
            <a:ext cx="2718380" cy="724901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693" r="54095" b="2592"/>
          <a:stretch/>
        </p:blipFill>
        <p:spPr>
          <a:xfrm>
            <a:off x="3143018" y="1556121"/>
            <a:ext cx="2724671" cy="754292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228"/>
          <a:stretch/>
        </p:blipFill>
        <p:spPr>
          <a:xfrm>
            <a:off x="3147959" y="3746246"/>
            <a:ext cx="2719730" cy="813458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01335E30-187D-431C-B27A-44123018F84A}"/>
              </a:ext>
            </a:extLst>
          </p:cNvPr>
          <p:cNvSpPr txBox="1"/>
          <p:nvPr/>
        </p:nvSpPr>
        <p:spPr>
          <a:xfrm>
            <a:off x="3862608" y="1255886"/>
            <a:ext cx="137832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500" dirty="0"/>
              <a:t>DenseNet121</a:t>
            </a:r>
            <a:endParaRPr lang="zh-TW" altLang="en-US" sz="1500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B03848FB-3D0A-47B3-BC35-57D933C27111}"/>
              </a:ext>
            </a:extLst>
          </p:cNvPr>
          <p:cNvSpPr txBox="1"/>
          <p:nvPr/>
        </p:nvSpPr>
        <p:spPr>
          <a:xfrm>
            <a:off x="3610943" y="2410981"/>
            <a:ext cx="181087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500" dirty="0"/>
              <a:t>Modified </a:t>
            </a:r>
            <a:r>
              <a:rPr lang="en-US" altLang="zh-TW" sz="1500" dirty="0" err="1"/>
              <a:t>DenseNet</a:t>
            </a:r>
            <a:endParaRPr lang="zh-TW" altLang="en-US" sz="1500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5FBB53C5-7FDD-4C09-A282-1E4687B502A1}"/>
              </a:ext>
            </a:extLst>
          </p:cNvPr>
          <p:cNvSpPr txBox="1"/>
          <p:nvPr/>
        </p:nvSpPr>
        <p:spPr>
          <a:xfrm>
            <a:off x="3054228" y="3484094"/>
            <a:ext cx="292112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500" dirty="0"/>
              <a:t>Improved &amp; Modified </a:t>
            </a:r>
            <a:r>
              <a:rPr lang="en-US" altLang="zh-TW" sz="1500" dirty="0" err="1"/>
              <a:t>DenseNet</a:t>
            </a:r>
            <a:endParaRPr lang="zh-TW" altLang="en-US" sz="1500" dirty="0"/>
          </a:p>
        </p:txBody>
      </p:sp>
      <p:sp>
        <p:nvSpPr>
          <p:cNvPr id="18" name="箭號: 弧形左彎 17">
            <a:extLst>
              <a:ext uri="{FF2B5EF4-FFF2-40B4-BE49-F238E27FC236}">
                <a16:creationId xmlns:a16="http://schemas.microsoft.com/office/drawing/2014/main" id="{05C4349F-5EC0-4283-A64B-CAD8F824D55C}"/>
              </a:ext>
            </a:extLst>
          </p:cNvPr>
          <p:cNvSpPr/>
          <p:nvPr/>
        </p:nvSpPr>
        <p:spPr>
          <a:xfrm>
            <a:off x="5867689" y="1563663"/>
            <a:ext cx="452160" cy="1253495"/>
          </a:xfrm>
          <a:prstGeom prst="curvedLeftArrow">
            <a:avLst/>
          </a:prstGeom>
          <a:solidFill>
            <a:srgbClr val="FF8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0" name="箭號: 弧形左彎 19">
            <a:extLst>
              <a:ext uri="{FF2B5EF4-FFF2-40B4-BE49-F238E27FC236}">
                <a16:creationId xmlns:a16="http://schemas.microsoft.com/office/drawing/2014/main" id="{1478BBBD-95AE-42E7-98C0-945588D68302}"/>
              </a:ext>
            </a:extLst>
          </p:cNvPr>
          <p:cNvSpPr/>
          <p:nvPr/>
        </p:nvSpPr>
        <p:spPr>
          <a:xfrm>
            <a:off x="5881620" y="2824700"/>
            <a:ext cx="452160" cy="1196126"/>
          </a:xfrm>
          <a:prstGeom prst="curvedLeftArrow">
            <a:avLst/>
          </a:prstGeom>
          <a:solidFill>
            <a:srgbClr val="FF8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D1E32966-F388-4919-AB82-44D8E10A5FFC}"/>
              </a:ext>
            </a:extLst>
          </p:cNvPr>
          <p:cNvSpPr txBox="1"/>
          <p:nvPr/>
        </p:nvSpPr>
        <p:spPr>
          <a:xfrm>
            <a:off x="6341419" y="1943605"/>
            <a:ext cx="1114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800" dirty="0">
                <a:solidFill>
                  <a:srgbClr val="FF8700"/>
                </a:solidFill>
              </a:rPr>
              <a:t>-82.5%</a:t>
            </a:r>
            <a:endParaRPr lang="zh-TW" altLang="en-US" sz="1800" dirty="0">
              <a:solidFill>
                <a:srgbClr val="FF8700"/>
              </a:solidFill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C0EF06DF-F4BC-463B-B8B7-C0FB86B47D3D}"/>
              </a:ext>
            </a:extLst>
          </p:cNvPr>
          <p:cNvSpPr txBox="1"/>
          <p:nvPr/>
        </p:nvSpPr>
        <p:spPr>
          <a:xfrm>
            <a:off x="6341419" y="3276345"/>
            <a:ext cx="1114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800" dirty="0">
                <a:solidFill>
                  <a:srgbClr val="FF8700"/>
                </a:solidFill>
              </a:rPr>
              <a:t>-12.8%</a:t>
            </a:r>
            <a:endParaRPr lang="zh-TW" altLang="en-US" sz="1800" dirty="0">
              <a:solidFill>
                <a:srgbClr val="FF8700"/>
              </a:solidFill>
            </a:endParaRPr>
          </a:p>
        </p:txBody>
      </p: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259D8D4E-EFEA-4D30-ABE4-08A133B055A5}"/>
              </a:ext>
            </a:extLst>
          </p:cNvPr>
          <p:cNvCxnSpPr/>
          <p:nvPr/>
        </p:nvCxnSpPr>
        <p:spPr>
          <a:xfrm>
            <a:off x="3146617" y="1775013"/>
            <a:ext cx="209432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接點 25">
            <a:extLst>
              <a:ext uri="{FF2B5EF4-FFF2-40B4-BE49-F238E27FC236}">
                <a16:creationId xmlns:a16="http://schemas.microsoft.com/office/drawing/2014/main" id="{D96C9907-3C6F-47BD-A8EA-401EC0B4666D}"/>
              </a:ext>
            </a:extLst>
          </p:cNvPr>
          <p:cNvCxnSpPr/>
          <p:nvPr/>
        </p:nvCxnSpPr>
        <p:spPr>
          <a:xfrm>
            <a:off x="3155601" y="2871767"/>
            <a:ext cx="209432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接點 26">
            <a:extLst>
              <a:ext uri="{FF2B5EF4-FFF2-40B4-BE49-F238E27FC236}">
                <a16:creationId xmlns:a16="http://schemas.microsoft.com/office/drawing/2014/main" id="{2985C8BC-C912-409F-92E8-A16632C0BEE5}"/>
              </a:ext>
            </a:extLst>
          </p:cNvPr>
          <p:cNvCxnSpPr>
            <a:cxnSpLocks/>
          </p:cNvCxnSpPr>
          <p:nvPr/>
        </p:nvCxnSpPr>
        <p:spPr>
          <a:xfrm>
            <a:off x="3143018" y="4020826"/>
            <a:ext cx="220218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箭號: 弧形左彎 28">
            <a:extLst>
              <a:ext uri="{FF2B5EF4-FFF2-40B4-BE49-F238E27FC236}">
                <a16:creationId xmlns:a16="http://schemas.microsoft.com/office/drawing/2014/main" id="{1641DB2E-CE90-4289-9A37-432D21947F27}"/>
              </a:ext>
            </a:extLst>
          </p:cNvPr>
          <p:cNvSpPr/>
          <p:nvPr/>
        </p:nvSpPr>
        <p:spPr>
          <a:xfrm flipH="1">
            <a:off x="2468596" y="1653909"/>
            <a:ext cx="645210" cy="2435716"/>
          </a:xfrm>
          <a:prstGeom prst="curvedLeftArrow">
            <a:avLst>
              <a:gd name="adj1" fmla="val 13373"/>
              <a:gd name="adj2" fmla="val 39599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5DCBE080-F99F-4437-898C-99E2DD12727B}"/>
              </a:ext>
            </a:extLst>
          </p:cNvPr>
          <p:cNvSpPr txBox="1"/>
          <p:nvPr/>
        </p:nvSpPr>
        <p:spPr>
          <a:xfrm>
            <a:off x="1477246" y="2687101"/>
            <a:ext cx="1114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800" dirty="0">
                <a:solidFill>
                  <a:srgbClr val="FF8700"/>
                </a:solidFill>
              </a:rPr>
              <a:t>-84.75%</a:t>
            </a:r>
            <a:endParaRPr lang="zh-TW" altLang="en-US" sz="1800" dirty="0">
              <a:solidFill>
                <a:srgbClr val="FF87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84150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6"/>
          <p:cNvSpPr txBox="1">
            <a:spLocks noGrp="1"/>
          </p:cNvSpPr>
          <p:nvPr>
            <p:ph type="ctrTitle"/>
          </p:nvPr>
        </p:nvSpPr>
        <p:spPr>
          <a:xfrm>
            <a:off x="1028475" y="2345350"/>
            <a:ext cx="52200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6.</a:t>
            </a:r>
            <a:endParaRPr dirty="0"/>
          </a:p>
          <a:p>
            <a:pPr lvl="0"/>
            <a:r>
              <a:rPr lang="en-US" altLang="zh-TW" dirty="0"/>
              <a:t>Result</a:t>
            </a:r>
            <a:endParaRPr dirty="0"/>
          </a:p>
        </p:txBody>
      </p:sp>
      <p:sp>
        <p:nvSpPr>
          <p:cNvPr id="133" name="Google Shape;133;p16"/>
          <p:cNvSpPr txBox="1">
            <a:spLocks noGrp="1"/>
          </p:cNvSpPr>
          <p:nvPr>
            <p:ph type="sldNum" idx="4294967295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765502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5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sp>
        <p:nvSpPr>
          <p:cNvPr id="6" name="Google Shape;143;p18"/>
          <p:cNvSpPr txBox="1">
            <a:spLocks noGrp="1"/>
          </p:cNvSpPr>
          <p:nvPr>
            <p:ph type="title"/>
          </p:nvPr>
        </p:nvSpPr>
        <p:spPr>
          <a:xfrm>
            <a:off x="1125526" y="296701"/>
            <a:ext cx="6724500" cy="74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/>
              <a:t>Result – </a:t>
            </a:r>
            <a:r>
              <a:rPr lang="en-US" altLang="zh-TW" dirty="0"/>
              <a:t>Accuracy Score</a:t>
            </a:r>
            <a:endParaRPr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BBD88A94-B8A4-48E8-A077-BDD15A25D32B}"/>
              </a:ext>
            </a:extLst>
          </p:cNvPr>
          <p:cNvSpPr txBox="1"/>
          <p:nvPr/>
        </p:nvSpPr>
        <p:spPr>
          <a:xfrm>
            <a:off x="1125526" y="1649991"/>
            <a:ext cx="8018474" cy="18435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/>
              <a:t>DenseNet121:		          	</a:t>
            </a:r>
            <a:r>
              <a:rPr lang="en-US" altLang="zh-TW" sz="2000" dirty="0">
                <a:solidFill>
                  <a:srgbClr val="FF8700"/>
                </a:solidFill>
              </a:rPr>
              <a:t>0.9866666666666667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/>
              <a:t>Modified </a:t>
            </a:r>
            <a:r>
              <a:rPr lang="en-US" altLang="zh-TW" sz="2000" dirty="0" err="1"/>
              <a:t>DenseNet</a:t>
            </a:r>
            <a:r>
              <a:rPr lang="en-US" altLang="zh-TW" sz="2000" dirty="0"/>
              <a:t>-BC:	         	0.9733333333333334</a:t>
            </a:r>
            <a:endParaRPr lang="zh-TW" altLang="en-US" sz="2000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/>
              <a:t>Improved &amp; Modified </a:t>
            </a:r>
            <a:r>
              <a:rPr lang="en-US" altLang="zh-TW" sz="2000" dirty="0" err="1"/>
              <a:t>DenseNet</a:t>
            </a:r>
            <a:r>
              <a:rPr lang="en-US" altLang="zh-TW" sz="2000" dirty="0"/>
              <a:t>-BC:	</a:t>
            </a:r>
            <a:r>
              <a:rPr lang="en-US" altLang="zh-TW" sz="2000" dirty="0">
                <a:solidFill>
                  <a:srgbClr val="FF8700"/>
                </a:solidFill>
              </a:rPr>
              <a:t>0.9866666666666667</a:t>
            </a:r>
            <a:endParaRPr lang="zh-TW" altLang="en-US" sz="2000" dirty="0">
              <a:solidFill>
                <a:srgbClr val="FF87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4952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5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sp>
        <p:nvSpPr>
          <p:cNvPr id="6" name="Google Shape;143;p18"/>
          <p:cNvSpPr txBox="1">
            <a:spLocks noGrp="1"/>
          </p:cNvSpPr>
          <p:nvPr>
            <p:ph type="title"/>
          </p:nvPr>
        </p:nvSpPr>
        <p:spPr>
          <a:xfrm>
            <a:off x="1125526" y="296701"/>
            <a:ext cx="6724500" cy="74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/>
              <a:t>Result – </a:t>
            </a:r>
            <a:r>
              <a:rPr lang="en-US" altLang="zh-TW" dirty="0"/>
              <a:t>Classification Report</a:t>
            </a:r>
            <a:r>
              <a:rPr lang="en-US" dirty="0"/>
              <a:t> </a:t>
            </a:r>
            <a:endParaRPr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542" r="61162"/>
          <a:stretch/>
        </p:blipFill>
        <p:spPr>
          <a:xfrm>
            <a:off x="1224885" y="1608510"/>
            <a:ext cx="3068226" cy="1155032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2199251" y="2707405"/>
            <a:ext cx="11194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/>
              <a:t>DenseNet121</a:t>
            </a:r>
            <a:endParaRPr lang="zh-TW" altLang="en-US" sz="1200" dirty="0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161" r="58205"/>
          <a:stretch/>
        </p:blipFill>
        <p:spPr>
          <a:xfrm>
            <a:off x="4572000" y="1608510"/>
            <a:ext cx="3068226" cy="1155600"/>
          </a:xfrm>
          <a:prstGeom prst="rect">
            <a:avLst/>
          </a:prstGeom>
        </p:spPr>
      </p:pic>
      <p:sp>
        <p:nvSpPr>
          <p:cNvPr id="15" name="文字方塊 14"/>
          <p:cNvSpPr txBox="1"/>
          <p:nvPr/>
        </p:nvSpPr>
        <p:spPr>
          <a:xfrm>
            <a:off x="5171592" y="2707396"/>
            <a:ext cx="18690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/>
              <a:t>Modified </a:t>
            </a:r>
            <a:r>
              <a:rPr lang="en-US" altLang="zh-TW" sz="1200" dirty="0" err="1"/>
              <a:t>DenseNet</a:t>
            </a:r>
            <a:r>
              <a:rPr lang="en-US" altLang="zh-TW" sz="1200" dirty="0"/>
              <a:t>-BC</a:t>
            </a:r>
            <a:endParaRPr lang="zh-TW" altLang="en-US" sz="1200" dirty="0"/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43"/>
          <a:stretch/>
        </p:blipFill>
        <p:spPr>
          <a:xfrm>
            <a:off x="4572000" y="3094395"/>
            <a:ext cx="3068226" cy="1155600"/>
          </a:xfrm>
          <a:prstGeom prst="rect">
            <a:avLst/>
          </a:prstGeom>
        </p:spPr>
      </p:pic>
      <p:sp>
        <p:nvSpPr>
          <p:cNvPr id="17" name="文字方塊 16"/>
          <p:cNvSpPr txBox="1"/>
          <p:nvPr/>
        </p:nvSpPr>
        <p:spPr>
          <a:xfrm>
            <a:off x="4777759" y="4221495"/>
            <a:ext cx="26567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/>
              <a:t>Improved  &amp; Modified </a:t>
            </a:r>
            <a:r>
              <a:rPr lang="en-US" altLang="zh-TW" sz="1200" dirty="0" err="1"/>
              <a:t>DenseNet</a:t>
            </a:r>
            <a:r>
              <a:rPr lang="en-US" altLang="zh-TW" sz="1200" dirty="0"/>
              <a:t>-BC</a:t>
            </a:r>
            <a:endParaRPr lang="zh-TW" altLang="en-US" sz="12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98E9F3B-4B93-4354-8B46-5588F9D61FA6}"/>
              </a:ext>
            </a:extLst>
          </p:cNvPr>
          <p:cNvSpPr/>
          <p:nvPr/>
        </p:nvSpPr>
        <p:spPr>
          <a:xfrm>
            <a:off x="2199251" y="1835675"/>
            <a:ext cx="1389597" cy="927867"/>
          </a:xfrm>
          <a:prstGeom prst="rect">
            <a:avLst/>
          </a:prstGeom>
          <a:noFill/>
          <a:ln w="28575">
            <a:solidFill>
              <a:srgbClr val="FF8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3CCF38C8-9346-43B1-995C-313A8F815FFD}"/>
              </a:ext>
            </a:extLst>
          </p:cNvPr>
          <p:cNvSpPr/>
          <p:nvPr/>
        </p:nvSpPr>
        <p:spPr>
          <a:xfrm>
            <a:off x="5637284" y="3296333"/>
            <a:ext cx="1389597" cy="953662"/>
          </a:xfrm>
          <a:prstGeom prst="rect">
            <a:avLst/>
          </a:prstGeom>
          <a:noFill/>
          <a:ln w="28575">
            <a:solidFill>
              <a:srgbClr val="FF8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箭號: 向右 9">
            <a:extLst>
              <a:ext uri="{FF2B5EF4-FFF2-40B4-BE49-F238E27FC236}">
                <a16:creationId xmlns:a16="http://schemas.microsoft.com/office/drawing/2014/main" id="{79DEA298-BE35-471F-96B0-F4CF3AB58F5F}"/>
              </a:ext>
            </a:extLst>
          </p:cNvPr>
          <p:cNvSpPr/>
          <p:nvPr/>
        </p:nvSpPr>
        <p:spPr>
          <a:xfrm>
            <a:off x="4293111" y="2131309"/>
            <a:ext cx="270103" cy="220006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箭號: 向下 11">
            <a:extLst>
              <a:ext uri="{FF2B5EF4-FFF2-40B4-BE49-F238E27FC236}">
                <a16:creationId xmlns:a16="http://schemas.microsoft.com/office/drawing/2014/main" id="{806CD34A-3581-4B30-A6C6-8BD527C29690}"/>
              </a:ext>
            </a:extLst>
          </p:cNvPr>
          <p:cNvSpPr/>
          <p:nvPr/>
        </p:nvSpPr>
        <p:spPr>
          <a:xfrm>
            <a:off x="6118917" y="2942580"/>
            <a:ext cx="281883" cy="147786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094721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5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sp>
        <p:nvSpPr>
          <p:cNvPr id="6" name="Google Shape;143;p18"/>
          <p:cNvSpPr txBox="1">
            <a:spLocks noGrp="1"/>
          </p:cNvSpPr>
          <p:nvPr>
            <p:ph type="title"/>
          </p:nvPr>
        </p:nvSpPr>
        <p:spPr>
          <a:xfrm>
            <a:off x="1125526" y="296701"/>
            <a:ext cx="6724500" cy="74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/>
              <a:t>Result –Confusion Matrix </a:t>
            </a:r>
            <a:endParaRPr dirty="0"/>
          </a:p>
        </p:txBody>
      </p:sp>
      <p:grpSp>
        <p:nvGrpSpPr>
          <p:cNvPr id="7" name="群組 6"/>
          <p:cNvGrpSpPr/>
          <p:nvPr/>
        </p:nvGrpSpPr>
        <p:grpSpPr>
          <a:xfrm>
            <a:off x="594900" y="1675251"/>
            <a:ext cx="8335877" cy="2649399"/>
            <a:chOff x="414374" y="1716351"/>
            <a:chExt cx="8335877" cy="2649399"/>
          </a:xfrm>
        </p:grpSpPr>
        <p:pic>
          <p:nvPicPr>
            <p:cNvPr id="2" name="圖片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4374" y="1766381"/>
              <a:ext cx="2713836" cy="2372482"/>
            </a:xfrm>
            <a:prstGeom prst="rect">
              <a:avLst/>
            </a:prstGeom>
          </p:spPr>
        </p:pic>
        <p:sp>
          <p:nvSpPr>
            <p:cNvPr id="12" name="文字方塊 11"/>
            <p:cNvSpPr txBox="1"/>
            <p:nvPr/>
          </p:nvSpPr>
          <p:spPr>
            <a:xfrm>
              <a:off x="1211546" y="4088751"/>
              <a:ext cx="11194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200" dirty="0"/>
                <a:t>DenseNet121</a:t>
              </a:r>
              <a:endParaRPr lang="zh-TW" altLang="en-US" sz="1200" dirty="0"/>
            </a:p>
          </p:txBody>
        </p:sp>
        <p:pic>
          <p:nvPicPr>
            <p:cNvPr id="3" name="圖片 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28210" y="1716351"/>
              <a:ext cx="2908205" cy="2372400"/>
            </a:xfrm>
            <a:prstGeom prst="rect">
              <a:avLst/>
            </a:prstGeom>
          </p:spPr>
        </p:pic>
        <p:sp>
          <p:nvSpPr>
            <p:cNvPr id="16" name="文字方塊 15"/>
            <p:cNvSpPr txBox="1"/>
            <p:nvPr/>
          </p:nvSpPr>
          <p:spPr>
            <a:xfrm>
              <a:off x="3553256" y="4088750"/>
              <a:ext cx="186903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200" dirty="0"/>
                <a:t>Modified </a:t>
              </a:r>
              <a:r>
                <a:rPr lang="en-US" altLang="zh-TW" sz="1200" dirty="0" err="1"/>
                <a:t>DenseNet</a:t>
              </a:r>
              <a:r>
                <a:rPr lang="en-US" altLang="zh-TW" sz="1200" dirty="0"/>
                <a:t>-BC</a:t>
              </a:r>
              <a:endParaRPr lang="zh-TW" altLang="en-US" sz="1200" dirty="0"/>
            </a:p>
          </p:txBody>
        </p:sp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36415" y="1766381"/>
              <a:ext cx="2713836" cy="2372400"/>
            </a:xfrm>
            <a:prstGeom prst="rect">
              <a:avLst/>
            </a:prstGeom>
          </p:spPr>
        </p:pic>
        <p:sp>
          <p:nvSpPr>
            <p:cNvPr id="18" name="文字方塊 17"/>
            <p:cNvSpPr txBox="1"/>
            <p:nvPr/>
          </p:nvSpPr>
          <p:spPr>
            <a:xfrm>
              <a:off x="6120528" y="4088749"/>
              <a:ext cx="254560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200" dirty="0"/>
                <a:t>Improved Modified </a:t>
              </a:r>
              <a:r>
                <a:rPr lang="en-US" altLang="zh-TW" sz="1200" dirty="0" err="1"/>
                <a:t>DenseNet</a:t>
              </a:r>
              <a:r>
                <a:rPr lang="en-US" altLang="zh-TW" sz="1200" dirty="0"/>
                <a:t>-BC</a:t>
              </a:r>
              <a:endParaRPr lang="zh-TW" altLang="en-US" sz="1200" dirty="0"/>
            </a:p>
          </p:txBody>
        </p:sp>
      </p:grpSp>
      <p:sp>
        <p:nvSpPr>
          <p:cNvPr id="11" name="矩形 10">
            <a:extLst>
              <a:ext uri="{FF2B5EF4-FFF2-40B4-BE49-F238E27FC236}">
                <a16:creationId xmlns:a16="http://schemas.microsoft.com/office/drawing/2014/main" id="{597AC71C-3040-4367-8CAB-5CE526541E12}"/>
              </a:ext>
            </a:extLst>
          </p:cNvPr>
          <p:cNvSpPr/>
          <p:nvPr/>
        </p:nvSpPr>
        <p:spPr>
          <a:xfrm>
            <a:off x="1046517" y="2607906"/>
            <a:ext cx="421182" cy="481117"/>
          </a:xfrm>
          <a:prstGeom prst="rect">
            <a:avLst/>
          </a:prstGeom>
          <a:noFill/>
          <a:ln w="28575">
            <a:solidFill>
              <a:srgbClr val="FF8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71AA5F3D-3E5B-4C54-A3CA-50F552940B7A}"/>
              </a:ext>
            </a:extLst>
          </p:cNvPr>
          <p:cNvSpPr/>
          <p:nvPr/>
        </p:nvSpPr>
        <p:spPr>
          <a:xfrm>
            <a:off x="6620470" y="2607906"/>
            <a:ext cx="421182" cy="481117"/>
          </a:xfrm>
          <a:prstGeom prst="rect">
            <a:avLst/>
          </a:prstGeom>
          <a:noFill/>
          <a:ln w="28575">
            <a:solidFill>
              <a:srgbClr val="FF8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9C30E8C3-B95E-4A96-B5D5-EAF49C680AB0}"/>
              </a:ext>
            </a:extLst>
          </p:cNvPr>
          <p:cNvSpPr/>
          <p:nvPr/>
        </p:nvSpPr>
        <p:spPr>
          <a:xfrm>
            <a:off x="3808072" y="2571750"/>
            <a:ext cx="421182" cy="481117"/>
          </a:xfrm>
          <a:prstGeom prst="rect">
            <a:avLst/>
          </a:prstGeom>
          <a:noFill/>
          <a:ln w="28575">
            <a:solidFill>
              <a:srgbClr val="FF8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40140ECD-64C2-4F9C-A8AB-C617D3D673D4}"/>
              </a:ext>
            </a:extLst>
          </p:cNvPr>
          <p:cNvSpPr/>
          <p:nvPr/>
        </p:nvSpPr>
        <p:spPr>
          <a:xfrm>
            <a:off x="5099280" y="2571750"/>
            <a:ext cx="421182" cy="481117"/>
          </a:xfrm>
          <a:prstGeom prst="rect">
            <a:avLst/>
          </a:prstGeom>
          <a:noFill/>
          <a:ln w="28575">
            <a:solidFill>
              <a:srgbClr val="FF8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961400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6"/>
          <p:cNvSpPr txBox="1">
            <a:spLocks noGrp="1"/>
          </p:cNvSpPr>
          <p:nvPr>
            <p:ph type="ctrTitle"/>
          </p:nvPr>
        </p:nvSpPr>
        <p:spPr>
          <a:xfrm>
            <a:off x="1028475" y="2345350"/>
            <a:ext cx="52200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7.</a:t>
            </a:r>
            <a:endParaRPr dirty="0"/>
          </a:p>
          <a:p>
            <a:pPr lvl="0"/>
            <a:r>
              <a:rPr lang="en-US" altLang="zh-TW" dirty="0"/>
              <a:t>Conclusion</a:t>
            </a:r>
            <a:endParaRPr dirty="0"/>
          </a:p>
        </p:txBody>
      </p:sp>
      <p:sp>
        <p:nvSpPr>
          <p:cNvPr id="133" name="Google Shape;133;p16"/>
          <p:cNvSpPr txBox="1">
            <a:spLocks noGrp="1"/>
          </p:cNvSpPr>
          <p:nvPr>
            <p:ph type="sldNum" idx="4294967295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682937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6"/>
          <p:cNvSpPr txBox="1">
            <a:spLocks noGrp="1"/>
          </p:cNvSpPr>
          <p:nvPr>
            <p:ph type="ctrTitle"/>
          </p:nvPr>
        </p:nvSpPr>
        <p:spPr>
          <a:xfrm>
            <a:off x="1028475" y="2345350"/>
            <a:ext cx="52200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Motivation</a:t>
            </a:r>
            <a:endParaRPr dirty="0"/>
          </a:p>
        </p:txBody>
      </p:sp>
      <p:sp>
        <p:nvSpPr>
          <p:cNvPr id="133" name="Google Shape;133;p16"/>
          <p:cNvSpPr txBox="1">
            <a:spLocks noGrp="1"/>
          </p:cNvSpPr>
          <p:nvPr>
            <p:ph type="sldNum" idx="4294967295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5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sp>
        <p:nvSpPr>
          <p:cNvPr id="6" name="Google Shape;143;p18"/>
          <p:cNvSpPr txBox="1">
            <a:spLocks noGrp="1"/>
          </p:cNvSpPr>
          <p:nvPr>
            <p:ph type="title"/>
          </p:nvPr>
        </p:nvSpPr>
        <p:spPr>
          <a:xfrm>
            <a:off x="1125526" y="296701"/>
            <a:ext cx="6724500" cy="74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/>
              <a:t>Conclusion</a:t>
            </a:r>
            <a:endParaRPr dirty="0"/>
          </a:p>
        </p:txBody>
      </p:sp>
      <p:grpSp>
        <p:nvGrpSpPr>
          <p:cNvPr id="10" name="群組 9"/>
          <p:cNvGrpSpPr/>
          <p:nvPr/>
        </p:nvGrpSpPr>
        <p:grpSpPr>
          <a:xfrm>
            <a:off x="213044" y="3400475"/>
            <a:ext cx="8775214" cy="1260000"/>
            <a:chOff x="297450" y="3513016"/>
            <a:chExt cx="8775214" cy="1260000"/>
          </a:xfrm>
        </p:grpSpPr>
        <p:pic>
          <p:nvPicPr>
            <p:cNvPr id="4" name="圖片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7450" y="3513016"/>
              <a:ext cx="2920598" cy="1260000"/>
            </a:xfrm>
            <a:prstGeom prst="rect">
              <a:avLst/>
            </a:prstGeom>
          </p:spPr>
        </p:pic>
        <p:pic>
          <p:nvPicPr>
            <p:cNvPr id="8" name="圖片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18047" y="3513016"/>
              <a:ext cx="2914615" cy="1260000"/>
            </a:xfrm>
            <a:prstGeom prst="rect">
              <a:avLst/>
            </a:prstGeom>
          </p:spPr>
        </p:pic>
        <p:pic>
          <p:nvPicPr>
            <p:cNvPr id="9" name="圖片 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32662" y="3513016"/>
              <a:ext cx="2940002" cy="1260000"/>
            </a:xfrm>
            <a:prstGeom prst="rect">
              <a:avLst/>
            </a:prstGeom>
          </p:spPr>
        </p:pic>
      </p:grpSp>
      <p:cxnSp>
        <p:nvCxnSpPr>
          <p:cNvPr id="13" name="直線接點 12"/>
          <p:cNvCxnSpPr/>
          <p:nvPr/>
        </p:nvCxnSpPr>
        <p:spPr>
          <a:xfrm>
            <a:off x="3129869" y="3344204"/>
            <a:ext cx="0" cy="1440000"/>
          </a:xfrm>
          <a:prstGeom prst="line">
            <a:avLst/>
          </a:prstGeom>
          <a:ln w="28575">
            <a:solidFill>
              <a:srgbClr val="FF87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直線接點 16"/>
          <p:cNvCxnSpPr/>
          <p:nvPr/>
        </p:nvCxnSpPr>
        <p:spPr>
          <a:xfrm>
            <a:off x="6089885" y="3344204"/>
            <a:ext cx="0" cy="1440000"/>
          </a:xfrm>
          <a:prstGeom prst="line">
            <a:avLst/>
          </a:prstGeom>
          <a:ln w="28575">
            <a:solidFill>
              <a:srgbClr val="FF87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文字方塊 18"/>
          <p:cNvSpPr txBox="1"/>
          <p:nvPr/>
        </p:nvSpPr>
        <p:spPr>
          <a:xfrm>
            <a:off x="1116588" y="4604204"/>
            <a:ext cx="11194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/>
              <a:t>DenseNet121</a:t>
            </a:r>
            <a:endParaRPr lang="zh-TW" altLang="en-US" sz="1200" dirty="0"/>
          </a:p>
        </p:txBody>
      </p:sp>
      <p:sp>
        <p:nvSpPr>
          <p:cNvPr id="20" name="文字方塊 19"/>
          <p:cNvSpPr txBox="1"/>
          <p:nvPr/>
        </p:nvSpPr>
        <p:spPr>
          <a:xfrm>
            <a:off x="3609527" y="4604204"/>
            <a:ext cx="18690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/>
              <a:t>Modified </a:t>
            </a:r>
            <a:r>
              <a:rPr lang="en-US" altLang="zh-TW" sz="1200" dirty="0" err="1"/>
              <a:t>DenseNet</a:t>
            </a:r>
            <a:r>
              <a:rPr lang="en-US" altLang="zh-TW" sz="1200" dirty="0"/>
              <a:t>-BC</a:t>
            </a:r>
            <a:endParaRPr lang="zh-TW" altLang="en-US" sz="1200" dirty="0"/>
          </a:p>
        </p:txBody>
      </p:sp>
      <p:sp>
        <p:nvSpPr>
          <p:cNvPr id="21" name="文字方塊 20"/>
          <p:cNvSpPr txBox="1"/>
          <p:nvPr/>
        </p:nvSpPr>
        <p:spPr>
          <a:xfrm>
            <a:off x="6245452" y="4604203"/>
            <a:ext cx="25959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/>
              <a:t>Improved &amp; Modified </a:t>
            </a:r>
            <a:r>
              <a:rPr lang="en-US" altLang="zh-TW" sz="1200" dirty="0" err="1"/>
              <a:t>DenseNet</a:t>
            </a:r>
            <a:r>
              <a:rPr lang="en-US" altLang="zh-TW" sz="1200" dirty="0"/>
              <a:t>-BC</a:t>
            </a:r>
            <a:endParaRPr lang="zh-TW" altLang="en-US" sz="1200" dirty="0"/>
          </a:p>
        </p:txBody>
      </p:sp>
      <p:sp>
        <p:nvSpPr>
          <p:cNvPr id="15" name="矩形 14"/>
          <p:cNvSpPr/>
          <p:nvPr/>
        </p:nvSpPr>
        <p:spPr>
          <a:xfrm>
            <a:off x="594899" y="1101875"/>
            <a:ext cx="839335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800" b="1" u="sng" dirty="0">
                <a:solidFill>
                  <a:srgbClr val="FF8700"/>
                </a:solidFill>
              </a:rPr>
              <a:t>Fewer depth</a:t>
            </a:r>
            <a:r>
              <a:rPr lang="en-US" altLang="zh-TW" sz="1800" b="1" dirty="0">
                <a:solidFill>
                  <a:srgbClr val="FF0000"/>
                </a:solidFill>
              </a:rPr>
              <a:t>				</a:t>
            </a:r>
            <a:r>
              <a:rPr lang="en-US" altLang="zh-TW" sz="1800" dirty="0">
                <a:solidFill>
                  <a:srgbClr val="FF0000"/>
                </a:solidFill>
              </a:rPr>
              <a:t>               </a:t>
            </a:r>
            <a:r>
              <a:rPr lang="en-US" altLang="zh-TW" sz="18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(123</a:t>
            </a:r>
            <a:r>
              <a:rPr lang="zh-TW" altLang="en-US" sz="18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→</a:t>
            </a:r>
            <a:r>
              <a:rPr lang="en-US" altLang="zh-TW" sz="18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103)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800" b="1" u="sng" dirty="0">
                <a:solidFill>
                  <a:srgbClr val="FF8700"/>
                </a:solidFill>
              </a:rPr>
              <a:t>Fewer parameters</a:t>
            </a:r>
            <a:r>
              <a:rPr lang="en-US" altLang="zh-TW" sz="1800" dirty="0">
                <a:solidFill>
                  <a:srgbClr val="FF0000"/>
                </a:solidFill>
              </a:rPr>
              <a:t>			               </a:t>
            </a:r>
            <a:r>
              <a:rPr lang="en-US" altLang="zh-TW" sz="18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(8,564,507</a:t>
            </a:r>
            <a:r>
              <a:rPr lang="zh-TW" altLang="en-US" sz="18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→</a:t>
            </a:r>
            <a:r>
              <a:rPr lang="en-US" altLang="zh-TW" sz="18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1306466 )</a:t>
            </a:r>
            <a:r>
              <a:rPr lang="zh-TW" altLang="en-US" sz="18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 </a:t>
            </a:r>
            <a:endParaRPr lang="en-US" altLang="zh-TW" sz="1800" dirty="0">
              <a:solidFill>
                <a:schemeClr val="bg2">
                  <a:lumMod val="40000"/>
                  <a:lumOff val="6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800" b="1" u="sng" dirty="0">
                <a:solidFill>
                  <a:srgbClr val="FF8700"/>
                </a:solidFill>
              </a:rPr>
              <a:t>Shorter training time</a:t>
            </a:r>
            <a:r>
              <a:rPr lang="en-US" altLang="zh-TW" sz="1800" dirty="0">
                <a:solidFill>
                  <a:srgbClr val="FF0000"/>
                </a:solidFill>
              </a:rPr>
              <a:t>			               </a:t>
            </a:r>
            <a:r>
              <a:rPr lang="en-US" altLang="zh-TW" sz="18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(2187sec</a:t>
            </a:r>
            <a:r>
              <a:rPr lang="zh-TW" altLang="en-US" sz="18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→</a:t>
            </a:r>
            <a:r>
              <a:rPr lang="en-US" altLang="zh-TW" sz="1800" dirty="0">
                <a:solidFill>
                  <a:schemeClr val="bg2">
                    <a:lumMod val="40000"/>
                    <a:lumOff val="60000"/>
                  </a:schemeClr>
                </a:solidFill>
                <a:sym typeface="Roboto"/>
              </a:rPr>
              <a:t>1462sec</a:t>
            </a:r>
            <a:r>
              <a:rPr lang="en-US" altLang="zh-TW" sz="18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)</a:t>
            </a:r>
            <a:endParaRPr lang="zh-TW" altLang="en-US" sz="1800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BB349522-1B6E-4F86-8E49-93E2C83BC9B3}"/>
              </a:ext>
            </a:extLst>
          </p:cNvPr>
          <p:cNvSpPr txBox="1"/>
          <p:nvPr/>
        </p:nvSpPr>
        <p:spPr>
          <a:xfrm>
            <a:off x="4273584" y="1113856"/>
            <a:ext cx="143691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800" dirty="0">
                <a:solidFill>
                  <a:srgbClr val="FF8700"/>
                </a:solidFill>
              </a:rPr>
              <a:t>(-16.26%)</a:t>
            </a:r>
          </a:p>
          <a:p>
            <a:r>
              <a:rPr lang="en-US" altLang="zh-TW" sz="1800" dirty="0">
                <a:solidFill>
                  <a:srgbClr val="FF8700"/>
                </a:solidFill>
              </a:rPr>
              <a:t>(-84.75%)</a:t>
            </a:r>
          </a:p>
          <a:p>
            <a:r>
              <a:rPr lang="en-US" altLang="zh-TW" sz="1800" dirty="0">
                <a:solidFill>
                  <a:srgbClr val="FF8700"/>
                </a:solidFill>
              </a:rPr>
              <a:t>(-33.15%)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1400" dirty="0">
              <a:solidFill>
                <a:srgbClr val="FF87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1400" dirty="0">
              <a:solidFill>
                <a:srgbClr val="FF87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1400" dirty="0">
              <a:solidFill>
                <a:srgbClr val="FF8700"/>
              </a:solidFill>
            </a:endParaRPr>
          </a:p>
        </p:txBody>
      </p:sp>
      <p:cxnSp>
        <p:nvCxnSpPr>
          <p:cNvPr id="5" name="直線單箭頭接點 4">
            <a:extLst>
              <a:ext uri="{FF2B5EF4-FFF2-40B4-BE49-F238E27FC236}">
                <a16:creationId xmlns:a16="http://schemas.microsoft.com/office/drawing/2014/main" id="{4A6CBA73-AD3F-412A-8896-4A9C2764B00E}"/>
              </a:ext>
            </a:extLst>
          </p:cNvPr>
          <p:cNvCxnSpPr>
            <a:cxnSpLocks/>
          </p:cNvCxnSpPr>
          <p:nvPr/>
        </p:nvCxnSpPr>
        <p:spPr>
          <a:xfrm>
            <a:off x="2400300" y="1285358"/>
            <a:ext cx="1859840" cy="0"/>
          </a:xfrm>
          <a:prstGeom prst="straightConnector1">
            <a:avLst/>
          </a:prstGeom>
          <a:ln w="28575">
            <a:solidFill>
              <a:srgbClr val="FF87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4FC2023C-BC42-4412-A876-35F81383F523}"/>
              </a:ext>
            </a:extLst>
          </p:cNvPr>
          <p:cNvCxnSpPr>
            <a:cxnSpLocks/>
          </p:cNvCxnSpPr>
          <p:nvPr/>
        </p:nvCxnSpPr>
        <p:spPr>
          <a:xfrm>
            <a:off x="2951632" y="1563540"/>
            <a:ext cx="1308508" cy="0"/>
          </a:xfrm>
          <a:prstGeom prst="straightConnector1">
            <a:avLst/>
          </a:prstGeom>
          <a:ln w="28575">
            <a:solidFill>
              <a:srgbClr val="FF87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E27AB9E1-CD98-4021-9410-201A69A9F233}"/>
              </a:ext>
            </a:extLst>
          </p:cNvPr>
          <p:cNvCxnSpPr>
            <a:cxnSpLocks/>
          </p:cNvCxnSpPr>
          <p:nvPr/>
        </p:nvCxnSpPr>
        <p:spPr>
          <a:xfrm>
            <a:off x="3260912" y="1865778"/>
            <a:ext cx="999228" cy="0"/>
          </a:xfrm>
          <a:prstGeom prst="straightConnector1">
            <a:avLst/>
          </a:prstGeom>
          <a:ln w="28575">
            <a:solidFill>
              <a:srgbClr val="FF87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4BE66994-ACEA-484C-B58C-6FD25B73534F}"/>
              </a:ext>
            </a:extLst>
          </p:cNvPr>
          <p:cNvSpPr txBox="1"/>
          <p:nvPr/>
        </p:nvSpPr>
        <p:spPr>
          <a:xfrm>
            <a:off x="1275585" y="2249529"/>
            <a:ext cx="62426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800" dirty="0"/>
              <a:t>We managed to maintain the same performance with a thinner model, </a:t>
            </a:r>
          </a:p>
          <a:p>
            <a:pPr algn="ctr"/>
            <a:r>
              <a:rPr lang="en-US" altLang="zh-TW" sz="1800" dirty="0"/>
              <a:t>while three of them were all evaluated excellent!</a:t>
            </a:r>
            <a:endParaRPr lang="zh-TW" altLang="en-US" sz="1800" dirty="0"/>
          </a:p>
        </p:txBody>
      </p:sp>
    </p:spTree>
    <p:extLst>
      <p:ext uri="{BB962C8B-B14F-4D97-AF65-F5344CB8AC3E}">
        <p14:creationId xmlns:p14="http://schemas.microsoft.com/office/powerpoint/2010/main" val="2099872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6"/>
          <p:cNvSpPr txBox="1">
            <a:spLocks noGrp="1"/>
          </p:cNvSpPr>
          <p:nvPr>
            <p:ph type="ctrTitle"/>
          </p:nvPr>
        </p:nvSpPr>
        <p:spPr>
          <a:xfrm>
            <a:off x="1028475" y="2345350"/>
            <a:ext cx="52200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8</a:t>
            </a:r>
            <a:r>
              <a:rPr lang="en" dirty="0"/>
              <a:t>.</a:t>
            </a:r>
            <a:endParaRPr dirty="0"/>
          </a:p>
          <a:p>
            <a:pPr lvl="0"/>
            <a:r>
              <a:rPr lang="en-US" altLang="zh-TW" dirty="0"/>
              <a:t>Reference</a:t>
            </a:r>
            <a:endParaRPr dirty="0"/>
          </a:p>
        </p:txBody>
      </p:sp>
      <p:sp>
        <p:nvSpPr>
          <p:cNvPr id="133" name="Google Shape;133;p16"/>
          <p:cNvSpPr txBox="1">
            <a:spLocks noGrp="1"/>
          </p:cNvSpPr>
          <p:nvPr>
            <p:ph type="sldNum" idx="4294967295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622544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5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sp>
        <p:nvSpPr>
          <p:cNvPr id="6" name="Google Shape;143;p18"/>
          <p:cNvSpPr txBox="1">
            <a:spLocks noGrp="1"/>
          </p:cNvSpPr>
          <p:nvPr>
            <p:ph type="title"/>
          </p:nvPr>
        </p:nvSpPr>
        <p:spPr>
          <a:xfrm>
            <a:off x="1125526" y="296701"/>
            <a:ext cx="6724500" cy="74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altLang="zh-TW" dirty="0"/>
              <a:t>Reference</a:t>
            </a:r>
            <a:endParaRPr dirty="0"/>
          </a:p>
        </p:txBody>
      </p:sp>
      <p:sp>
        <p:nvSpPr>
          <p:cNvPr id="4" name="文字方塊 3"/>
          <p:cNvSpPr txBox="1"/>
          <p:nvPr/>
        </p:nvSpPr>
        <p:spPr>
          <a:xfrm>
            <a:off x="1125526" y="1595044"/>
            <a:ext cx="682706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[1] https://www.kaggle.com/datasets/vijaykumar1799/face-mask-detection</a:t>
            </a:r>
          </a:p>
          <a:p>
            <a:r>
              <a:rPr lang="en-US" altLang="zh-TW" dirty="0"/>
              <a:t>[2] https://cloud.tencent.com/developer/article/1725581</a:t>
            </a:r>
          </a:p>
          <a:p>
            <a:r>
              <a:rPr lang="en-US" altLang="zh-TW" dirty="0"/>
              <a:t>[3] https://cloud.tencent.com/developer/article/1725581</a:t>
            </a:r>
          </a:p>
          <a:p>
            <a:r>
              <a:rPr lang="en-US" altLang="zh-TW" dirty="0"/>
              <a:t>[4] https://zhuanlan.zhihu.com/p/92134485</a:t>
            </a:r>
          </a:p>
        </p:txBody>
      </p:sp>
    </p:spTree>
    <p:extLst>
      <p:ext uri="{BB962C8B-B14F-4D97-AF65-F5344CB8AC3E}">
        <p14:creationId xmlns:p14="http://schemas.microsoft.com/office/powerpoint/2010/main" val="29805843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5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  <p:sp>
        <p:nvSpPr>
          <p:cNvPr id="330" name="Google Shape;330;p35"/>
          <p:cNvSpPr txBox="1">
            <a:spLocks noGrp="1"/>
          </p:cNvSpPr>
          <p:nvPr>
            <p:ph type="ctrTitle" idx="4294967295"/>
          </p:nvPr>
        </p:nvSpPr>
        <p:spPr>
          <a:xfrm>
            <a:off x="1143304" y="2071489"/>
            <a:ext cx="7464432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chemeClr val="accent1"/>
                </a:solidFill>
              </a:rPr>
              <a:t>THANKS FOR LISTENING</a:t>
            </a:r>
            <a:endParaRPr sz="6000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8"/>
          <p:cNvSpPr txBox="1">
            <a:spLocks noGrp="1"/>
          </p:cNvSpPr>
          <p:nvPr>
            <p:ph type="title"/>
          </p:nvPr>
        </p:nvSpPr>
        <p:spPr>
          <a:xfrm>
            <a:off x="1104900" y="276075"/>
            <a:ext cx="6724500" cy="74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/>
              <a:t>Motivation</a:t>
            </a:r>
            <a:endParaRPr dirty="0"/>
          </a:p>
        </p:txBody>
      </p:sp>
      <p:sp>
        <p:nvSpPr>
          <p:cNvPr id="144" name="Google Shape;144;p18"/>
          <p:cNvSpPr txBox="1">
            <a:spLocks noGrp="1"/>
          </p:cNvSpPr>
          <p:nvPr>
            <p:ph type="body" idx="1"/>
          </p:nvPr>
        </p:nvSpPr>
        <p:spPr>
          <a:xfrm>
            <a:off x="1104900" y="1277625"/>
            <a:ext cx="7581900" cy="364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spcBef>
                <a:spcPts val="600"/>
              </a:spcBef>
              <a:spcAft>
                <a:spcPts val="0"/>
              </a:spcAft>
              <a:buSzPts val="3000"/>
              <a:buChar char="▸"/>
            </a:pPr>
            <a:r>
              <a:rPr lang="en" sz="1500" dirty="0">
                <a:latin typeface="Arial" panose="020B0604020202020204" pitchFamily="34" charset="0"/>
                <a:cs typeface="Arial" panose="020B0604020202020204" pitchFamily="34" charset="0"/>
              </a:rPr>
              <a:t>Because of the </a:t>
            </a: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pandemic</a:t>
            </a:r>
            <a:r>
              <a:rPr lang="en" sz="1500" dirty="0">
                <a:latin typeface="Arial" panose="020B0604020202020204" pitchFamily="34" charset="0"/>
                <a:cs typeface="Arial" panose="020B0604020202020204" pitchFamily="34" charset="0"/>
              </a:rPr>
              <a:t>, wearing a mask has become a</a:t>
            </a: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n indispensable part of our daily life.</a:t>
            </a:r>
          </a:p>
          <a:p>
            <a:pPr marL="38100" lvl="0" indent="0" algn="l" rtl="0">
              <a:spcBef>
                <a:spcPts val="600"/>
              </a:spcBef>
              <a:spcAft>
                <a:spcPts val="0"/>
              </a:spcAft>
              <a:buSzPts val="3000"/>
              <a:buNone/>
            </a:pP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0" indent="-419100" algn="l" rtl="0">
              <a:spcBef>
                <a:spcPts val="600"/>
              </a:spcBef>
              <a:spcAft>
                <a:spcPts val="0"/>
              </a:spcAft>
              <a:buSzPts val="3000"/>
              <a:buChar char="▸"/>
            </a:pP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We use </a:t>
            </a:r>
            <a:r>
              <a:rPr lang="en-US" sz="1500" b="1" dirty="0" err="1">
                <a:latin typeface="Arial" panose="020B0604020202020204" pitchFamily="34" charset="0"/>
                <a:cs typeface="Arial" panose="020B0604020202020204" pitchFamily="34" charset="0"/>
              </a:rPr>
              <a:t>DenseNet</a:t>
            </a: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architecture to make face mask detection more practical.</a:t>
            </a:r>
          </a:p>
          <a:p>
            <a:pPr marL="38100" lvl="0" indent="0" algn="l" rtl="0">
              <a:spcBef>
                <a:spcPts val="600"/>
              </a:spcBef>
              <a:spcAft>
                <a:spcPts val="0"/>
              </a:spcAft>
              <a:buSzPts val="3000"/>
              <a:buNone/>
            </a:pP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0" indent="-419100" algn="l" rtl="0">
              <a:spcBef>
                <a:spcPts val="600"/>
              </a:spcBef>
              <a:spcAft>
                <a:spcPts val="0"/>
              </a:spcAft>
              <a:buSzPts val="3000"/>
              <a:buChar char="▸"/>
            </a:pP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We sort the images into 3 classes: </a:t>
            </a:r>
          </a:p>
          <a:p>
            <a:pPr marL="38100" lvl="0" indent="0" algn="l" rtl="0">
              <a:spcBef>
                <a:spcPts val="600"/>
              </a:spcBef>
              <a:spcAft>
                <a:spcPts val="0"/>
              </a:spcAft>
              <a:buSzPts val="3000"/>
              <a:buNone/>
            </a:pPr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       	1.mask_worn_incorrectly</a:t>
            </a: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38100" lvl="0" indent="0" algn="l" rtl="0">
              <a:spcBef>
                <a:spcPts val="600"/>
              </a:spcBef>
              <a:spcAft>
                <a:spcPts val="0"/>
              </a:spcAft>
              <a:buSzPts val="3000"/>
              <a:buNone/>
            </a:pPr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       	2.with_mask</a:t>
            </a: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38100" lvl="0" indent="0" algn="l" rtl="0">
              <a:spcBef>
                <a:spcPts val="600"/>
              </a:spcBef>
              <a:spcAft>
                <a:spcPts val="0"/>
              </a:spcAft>
              <a:buSzPts val="3000"/>
              <a:buNone/>
            </a:pPr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       	3.without_mask</a:t>
            </a:r>
            <a:endParaRPr sz="15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5" name="Google Shape;145;p18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980682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6"/>
          <p:cNvSpPr txBox="1">
            <a:spLocks noGrp="1"/>
          </p:cNvSpPr>
          <p:nvPr>
            <p:ph type="ctrTitle"/>
          </p:nvPr>
        </p:nvSpPr>
        <p:spPr>
          <a:xfrm>
            <a:off x="1028475" y="2345350"/>
            <a:ext cx="52200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Dosis" panose="02020500000000000000" charset="0"/>
                <a:cs typeface="Arial" panose="020B0604020202020204" pitchFamily="34" charset="0"/>
              </a:rPr>
              <a:t>Dataset</a:t>
            </a:r>
            <a:endParaRPr dirty="0">
              <a:latin typeface="Dosis" panose="02020500000000000000" charset="0"/>
              <a:cs typeface="Arial" panose="020B0604020202020204" pitchFamily="34" charset="0"/>
            </a:endParaRPr>
          </a:p>
        </p:txBody>
      </p:sp>
      <p:sp>
        <p:nvSpPr>
          <p:cNvPr id="133" name="Google Shape;133;p16"/>
          <p:cNvSpPr txBox="1">
            <a:spLocks noGrp="1"/>
          </p:cNvSpPr>
          <p:nvPr>
            <p:ph type="sldNum" idx="4294967295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888716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8"/>
          <p:cNvSpPr txBox="1">
            <a:spLocks noGrp="1"/>
          </p:cNvSpPr>
          <p:nvPr>
            <p:ph type="title"/>
          </p:nvPr>
        </p:nvSpPr>
        <p:spPr>
          <a:xfrm>
            <a:off x="1104900" y="276075"/>
            <a:ext cx="6724500" cy="74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-US" dirty="0"/>
              <a:t>Dataset</a:t>
            </a:r>
            <a:endParaRPr dirty="0"/>
          </a:p>
        </p:txBody>
      </p:sp>
      <p:sp>
        <p:nvSpPr>
          <p:cNvPr id="145" name="Google Shape;145;p18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8496859-1D3A-4E9F-B9AD-A47554FB5D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3456" y="2273520"/>
            <a:ext cx="3122467" cy="2192701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6FD347D5-2AFB-47B2-B74D-419D0CBA6221}"/>
              </a:ext>
            </a:extLst>
          </p:cNvPr>
          <p:cNvSpPr txBox="1"/>
          <p:nvPr/>
        </p:nvSpPr>
        <p:spPr>
          <a:xfrm>
            <a:off x="1104900" y="4895135"/>
            <a:ext cx="51624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/>
              <a:t>https://www.kaggle.com/datasets/</a:t>
            </a:r>
            <a:r>
              <a:rPr lang="en-US" altLang="zh-TW" sz="1200" dirty="0">
                <a:hlinkClick r:id="rId4"/>
              </a:rPr>
              <a:t>vijaykumar1799</a:t>
            </a:r>
            <a:r>
              <a:rPr lang="en-US" altLang="zh-TW" sz="1200" dirty="0"/>
              <a:t>/face-mask-detection</a:t>
            </a:r>
            <a:endParaRPr lang="zh-TW" altLang="en-US" sz="1200" dirty="0"/>
          </a:p>
        </p:txBody>
      </p:sp>
      <p:sp>
        <p:nvSpPr>
          <p:cNvPr id="10" name="Google Shape;144;p18">
            <a:extLst>
              <a:ext uri="{FF2B5EF4-FFF2-40B4-BE49-F238E27FC236}">
                <a16:creationId xmlns:a16="http://schemas.microsoft.com/office/drawing/2014/main" id="{CEDBEDAB-3B4C-477E-8858-1DDCD81AA0A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104900" y="1402962"/>
            <a:ext cx="3122467" cy="6288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spcBef>
                <a:spcPts val="600"/>
              </a:spcBef>
              <a:spcAft>
                <a:spcPts val="0"/>
              </a:spcAft>
              <a:buSzPts val="3000"/>
              <a:buChar char="▸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Resources on Kaggle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2BB00277-6092-415C-A5A1-4DCE71DD7F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9343" y="2273521"/>
            <a:ext cx="2430057" cy="2192701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2334B52E-DC19-4DED-A4A5-B10EA330B68C}"/>
              </a:ext>
            </a:extLst>
          </p:cNvPr>
          <p:cNvSpPr txBox="1"/>
          <p:nvPr/>
        </p:nvSpPr>
        <p:spPr>
          <a:xfrm>
            <a:off x="6400802" y="4547809"/>
            <a:ext cx="5751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450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CFCACCA1-F7B2-44A1-84A3-A0DF5F8277F4}"/>
              </a:ext>
            </a:extLst>
          </p:cNvPr>
          <p:cNvSpPr txBox="1"/>
          <p:nvPr/>
        </p:nvSpPr>
        <p:spPr>
          <a:xfrm>
            <a:off x="2106902" y="4526789"/>
            <a:ext cx="6362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8976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2" name="Google Shape;144;p18">
            <a:extLst>
              <a:ext uri="{FF2B5EF4-FFF2-40B4-BE49-F238E27FC236}">
                <a16:creationId xmlns:a16="http://schemas.microsoft.com/office/drawing/2014/main" id="{945A56E4-8617-49DE-B2C7-CEB7DFA22D49}"/>
              </a:ext>
            </a:extLst>
          </p:cNvPr>
          <p:cNvSpPr txBox="1">
            <a:spLocks/>
          </p:cNvSpPr>
          <p:nvPr/>
        </p:nvSpPr>
        <p:spPr>
          <a:xfrm>
            <a:off x="4916633" y="1402962"/>
            <a:ext cx="3122467" cy="6288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Roboto"/>
              <a:buChar char="▸"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Roboto"/>
              <a:buChar char="▹"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"/>
              <a:buChar char="▹"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Roboto"/>
              <a:buChar char="▹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Roboto"/>
              <a:buChar char="▹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Roboto"/>
              <a:buChar char="▹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Roboto"/>
              <a:buChar char="▹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Roboto"/>
              <a:buChar char="▹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Roboto"/>
              <a:buChar char="▹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Handmade dataset</a:t>
            </a:r>
          </a:p>
        </p:txBody>
      </p:sp>
      <p:sp>
        <p:nvSpPr>
          <p:cNvPr id="2" name="加號 1">
            <a:extLst>
              <a:ext uri="{FF2B5EF4-FFF2-40B4-BE49-F238E27FC236}">
                <a16:creationId xmlns:a16="http://schemas.microsoft.com/office/drawing/2014/main" id="{7914633D-38FE-44EF-8C5A-47273A67D629}"/>
              </a:ext>
            </a:extLst>
          </p:cNvPr>
          <p:cNvSpPr/>
          <p:nvPr/>
        </p:nvSpPr>
        <p:spPr>
          <a:xfrm>
            <a:off x="4457700" y="4606687"/>
            <a:ext cx="228600" cy="172109"/>
          </a:xfrm>
          <a:prstGeom prst="mathPlus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812485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8"/>
          <p:cNvSpPr txBox="1">
            <a:spLocks noGrp="1"/>
          </p:cNvSpPr>
          <p:nvPr>
            <p:ph type="title"/>
          </p:nvPr>
        </p:nvSpPr>
        <p:spPr>
          <a:xfrm>
            <a:off x="1104900" y="276075"/>
            <a:ext cx="6724500" cy="74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/>
              <a:t>Dataset</a:t>
            </a:r>
            <a:endParaRPr dirty="0"/>
          </a:p>
        </p:txBody>
      </p:sp>
      <p:sp>
        <p:nvSpPr>
          <p:cNvPr id="145" name="Google Shape;145;p18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8" name="Google Shape;477;p35">
            <a:extLst>
              <a:ext uri="{FF2B5EF4-FFF2-40B4-BE49-F238E27FC236}">
                <a16:creationId xmlns:a16="http://schemas.microsoft.com/office/drawing/2014/main" id="{6EDAC192-1E47-4004-8292-1E1F90E86201}"/>
              </a:ext>
            </a:extLst>
          </p:cNvPr>
          <p:cNvSpPr/>
          <p:nvPr/>
        </p:nvSpPr>
        <p:spPr>
          <a:xfrm>
            <a:off x="1041630" y="3484264"/>
            <a:ext cx="1919700" cy="696600"/>
          </a:xfrm>
          <a:prstGeom prst="rect">
            <a:avLst/>
          </a:prstGeom>
          <a:solidFill>
            <a:srgbClr val="CBD4C5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478;p35">
            <a:extLst>
              <a:ext uri="{FF2B5EF4-FFF2-40B4-BE49-F238E27FC236}">
                <a16:creationId xmlns:a16="http://schemas.microsoft.com/office/drawing/2014/main" id="{0877F9ED-A375-411A-B23C-1ED9E31F63FF}"/>
              </a:ext>
            </a:extLst>
          </p:cNvPr>
          <p:cNvSpPr/>
          <p:nvPr/>
        </p:nvSpPr>
        <p:spPr>
          <a:xfrm>
            <a:off x="3065849" y="3484264"/>
            <a:ext cx="1919700" cy="696600"/>
          </a:xfrm>
          <a:prstGeom prst="rect">
            <a:avLst/>
          </a:prstGeom>
          <a:solidFill>
            <a:srgbClr val="CBD4C5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481;p35">
            <a:extLst>
              <a:ext uri="{FF2B5EF4-FFF2-40B4-BE49-F238E27FC236}">
                <a16:creationId xmlns:a16="http://schemas.microsoft.com/office/drawing/2014/main" id="{716183C7-45AC-4BD9-9D9F-A74182F990D2}"/>
              </a:ext>
            </a:extLst>
          </p:cNvPr>
          <p:cNvSpPr/>
          <p:nvPr/>
        </p:nvSpPr>
        <p:spPr>
          <a:xfrm>
            <a:off x="4140648" y="1476742"/>
            <a:ext cx="1919700" cy="696600"/>
          </a:xfrm>
          <a:prstGeom prst="rect">
            <a:avLst/>
          </a:prstGeom>
          <a:solidFill>
            <a:srgbClr val="CBD4C5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4" name="Google Shape;482;p35">
            <a:extLst>
              <a:ext uri="{FF2B5EF4-FFF2-40B4-BE49-F238E27FC236}">
                <a16:creationId xmlns:a16="http://schemas.microsoft.com/office/drawing/2014/main" id="{8FF83639-25FA-4A49-9F90-CDE0A12AE887}"/>
              </a:ext>
            </a:extLst>
          </p:cNvPr>
          <p:cNvCxnSpPr>
            <a:cxnSpLocks/>
          </p:cNvCxnSpPr>
          <p:nvPr/>
        </p:nvCxnSpPr>
        <p:spPr>
          <a:xfrm>
            <a:off x="3014753" y="2332045"/>
            <a:ext cx="4169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" name="Google Shape;483;p35">
            <a:extLst>
              <a:ext uri="{FF2B5EF4-FFF2-40B4-BE49-F238E27FC236}">
                <a16:creationId xmlns:a16="http://schemas.microsoft.com/office/drawing/2014/main" id="{4871220A-F533-484E-8DF8-0B19093E9C21}"/>
              </a:ext>
            </a:extLst>
          </p:cNvPr>
          <p:cNvCxnSpPr/>
          <p:nvPr/>
        </p:nvCxnSpPr>
        <p:spPr>
          <a:xfrm rot="16200000">
            <a:off x="2520372" y="2828808"/>
            <a:ext cx="984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" name="Google Shape;484;p35">
            <a:extLst>
              <a:ext uri="{FF2B5EF4-FFF2-40B4-BE49-F238E27FC236}">
                <a16:creationId xmlns:a16="http://schemas.microsoft.com/office/drawing/2014/main" id="{BB8DD1E6-17E9-4768-8702-6A942E16F690}"/>
              </a:ext>
            </a:extLst>
          </p:cNvPr>
          <p:cNvSpPr/>
          <p:nvPr/>
        </p:nvSpPr>
        <p:spPr>
          <a:xfrm>
            <a:off x="2050201" y="2482884"/>
            <a:ext cx="1919700" cy="696600"/>
          </a:xfrm>
          <a:prstGeom prst="rect">
            <a:avLst/>
          </a:prstGeom>
          <a:solidFill>
            <a:srgbClr val="CBD4C5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7" name="Google Shape;485;p35">
            <a:extLst>
              <a:ext uri="{FF2B5EF4-FFF2-40B4-BE49-F238E27FC236}">
                <a16:creationId xmlns:a16="http://schemas.microsoft.com/office/drawing/2014/main" id="{EE068790-5F81-4326-9526-467D3A77D33A}"/>
              </a:ext>
            </a:extLst>
          </p:cNvPr>
          <p:cNvCxnSpPr>
            <a:cxnSpLocks/>
            <a:stCxn id="61" idx="2"/>
          </p:cNvCxnSpPr>
          <p:nvPr/>
        </p:nvCxnSpPr>
        <p:spPr>
          <a:xfrm flipH="1" flipV="1">
            <a:off x="7192863" y="2334390"/>
            <a:ext cx="17686" cy="81974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8" name="Google Shape;486;p35">
            <a:extLst>
              <a:ext uri="{FF2B5EF4-FFF2-40B4-BE49-F238E27FC236}">
                <a16:creationId xmlns:a16="http://schemas.microsoft.com/office/drawing/2014/main" id="{EE79993A-583C-4360-B783-A31CFF429F12}"/>
              </a:ext>
            </a:extLst>
          </p:cNvPr>
          <p:cNvSpPr/>
          <p:nvPr/>
        </p:nvSpPr>
        <p:spPr>
          <a:xfrm>
            <a:off x="6228780" y="2482884"/>
            <a:ext cx="1919700" cy="696600"/>
          </a:xfrm>
          <a:prstGeom prst="rect">
            <a:avLst/>
          </a:prstGeom>
          <a:solidFill>
            <a:srgbClr val="CBD4C5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9" name="Google Shape;487;p35">
            <a:extLst>
              <a:ext uri="{FF2B5EF4-FFF2-40B4-BE49-F238E27FC236}">
                <a16:creationId xmlns:a16="http://schemas.microsoft.com/office/drawing/2014/main" id="{53753EC6-E761-4F80-BCC2-97984BF1B43D}"/>
              </a:ext>
            </a:extLst>
          </p:cNvPr>
          <p:cNvCxnSpPr/>
          <p:nvPr/>
        </p:nvCxnSpPr>
        <p:spPr>
          <a:xfrm rot="16200000">
            <a:off x="5025850" y="2250314"/>
            <a:ext cx="1587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0" name="Google Shape;488;p35">
            <a:extLst>
              <a:ext uri="{FF2B5EF4-FFF2-40B4-BE49-F238E27FC236}">
                <a16:creationId xmlns:a16="http://schemas.microsoft.com/office/drawing/2014/main" id="{3912720F-7D31-4516-BE5D-ABB38A521245}"/>
              </a:ext>
            </a:extLst>
          </p:cNvPr>
          <p:cNvCxnSpPr/>
          <p:nvPr/>
        </p:nvCxnSpPr>
        <p:spPr>
          <a:xfrm rot="16200000">
            <a:off x="1922069" y="3402533"/>
            <a:ext cx="1587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2" name="Google Shape;490;p35">
            <a:extLst>
              <a:ext uri="{FF2B5EF4-FFF2-40B4-BE49-F238E27FC236}">
                <a16:creationId xmlns:a16="http://schemas.microsoft.com/office/drawing/2014/main" id="{6FCDBAE4-107A-4BD0-8379-03DA9F2B9402}"/>
              </a:ext>
            </a:extLst>
          </p:cNvPr>
          <p:cNvCxnSpPr>
            <a:cxnSpLocks/>
          </p:cNvCxnSpPr>
          <p:nvPr/>
        </p:nvCxnSpPr>
        <p:spPr>
          <a:xfrm>
            <a:off x="2003801" y="3325570"/>
            <a:ext cx="2021838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3" name="Google Shape;491;p35">
            <a:extLst>
              <a:ext uri="{FF2B5EF4-FFF2-40B4-BE49-F238E27FC236}">
                <a16:creationId xmlns:a16="http://schemas.microsoft.com/office/drawing/2014/main" id="{73D5FC2E-7527-473B-A791-20963B8B5CA8}"/>
              </a:ext>
            </a:extLst>
          </p:cNvPr>
          <p:cNvCxnSpPr/>
          <p:nvPr/>
        </p:nvCxnSpPr>
        <p:spPr>
          <a:xfrm rot="16200000">
            <a:off x="3946289" y="3402533"/>
            <a:ext cx="1587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" name="Google Shape;509;p35">
            <a:extLst>
              <a:ext uri="{FF2B5EF4-FFF2-40B4-BE49-F238E27FC236}">
                <a16:creationId xmlns:a16="http://schemas.microsoft.com/office/drawing/2014/main" id="{FBBBEDC2-E8C4-4C5A-A89E-D3456D9C7873}"/>
              </a:ext>
            </a:extLst>
          </p:cNvPr>
          <p:cNvSpPr txBox="1"/>
          <p:nvPr/>
        </p:nvSpPr>
        <p:spPr>
          <a:xfrm>
            <a:off x="4831875" y="1672748"/>
            <a:ext cx="818072" cy="318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1800" dirty="0">
                <a:latin typeface="Arial" panose="020B0604020202020204" pitchFamily="34" charset="0"/>
                <a:ea typeface="Merriweather Sans"/>
                <a:cs typeface="Arial" panose="020B0604020202020204" pitchFamily="34" charset="0"/>
                <a:sym typeface="Merriweather Sans"/>
              </a:rPr>
              <a:t>All data</a:t>
            </a:r>
            <a:endParaRPr sz="1800" dirty="0">
              <a:latin typeface="Arial" panose="020B0604020202020204" pitchFamily="34" charset="0"/>
              <a:ea typeface="Merriweather Sans"/>
              <a:cs typeface="Arial" panose="020B0604020202020204" pitchFamily="34" charset="0"/>
              <a:sym typeface="Merriweather Sans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E40F7B01-D94D-4DF9-ABD5-3911F489237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152" r="8516"/>
          <a:stretch/>
        </p:blipFill>
        <p:spPr>
          <a:xfrm>
            <a:off x="4131178" y="1479736"/>
            <a:ext cx="573051" cy="704575"/>
          </a:xfrm>
          <a:prstGeom prst="rect">
            <a:avLst/>
          </a:prstGeom>
        </p:spPr>
      </p:pic>
      <p:pic>
        <p:nvPicPr>
          <p:cNvPr id="53" name="圖片 52">
            <a:extLst>
              <a:ext uri="{FF2B5EF4-FFF2-40B4-BE49-F238E27FC236}">
                <a16:creationId xmlns:a16="http://schemas.microsoft.com/office/drawing/2014/main" id="{E9901B66-7E12-498B-9E66-BF8CB53FAAF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734" r="18319"/>
          <a:stretch/>
        </p:blipFill>
        <p:spPr>
          <a:xfrm>
            <a:off x="2061518" y="2482884"/>
            <a:ext cx="472689" cy="685593"/>
          </a:xfrm>
          <a:prstGeom prst="rect">
            <a:avLst/>
          </a:prstGeom>
        </p:spPr>
      </p:pic>
      <p:sp>
        <p:nvSpPr>
          <p:cNvPr id="56" name="Google Shape;509;p35">
            <a:extLst>
              <a:ext uri="{FF2B5EF4-FFF2-40B4-BE49-F238E27FC236}">
                <a16:creationId xmlns:a16="http://schemas.microsoft.com/office/drawing/2014/main" id="{B78944EB-434F-436F-8B83-00EB87E98C41}"/>
              </a:ext>
            </a:extLst>
          </p:cNvPr>
          <p:cNvSpPr txBox="1"/>
          <p:nvPr/>
        </p:nvSpPr>
        <p:spPr>
          <a:xfrm>
            <a:off x="2555670" y="2669991"/>
            <a:ext cx="1421791" cy="318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1800" dirty="0">
                <a:latin typeface="Arial" panose="020B0604020202020204" pitchFamily="34" charset="0"/>
                <a:ea typeface="Merriweather Sans"/>
                <a:cs typeface="Arial" panose="020B0604020202020204" pitchFamily="34" charset="0"/>
                <a:sym typeface="Merriweather Sans"/>
              </a:rPr>
              <a:t>Training data</a:t>
            </a:r>
            <a:endParaRPr sz="1800" dirty="0">
              <a:latin typeface="Arial" panose="020B0604020202020204" pitchFamily="34" charset="0"/>
              <a:ea typeface="Merriweather Sans"/>
              <a:cs typeface="Arial" panose="020B0604020202020204" pitchFamily="34" charset="0"/>
              <a:sym typeface="Merriweather Sans"/>
            </a:endParaRPr>
          </a:p>
        </p:txBody>
      </p:sp>
      <p:sp>
        <p:nvSpPr>
          <p:cNvPr id="57" name="Google Shape;509;p35">
            <a:extLst>
              <a:ext uri="{FF2B5EF4-FFF2-40B4-BE49-F238E27FC236}">
                <a16:creationId xmlns:a16="http://schemas.microsoft.com/office/drawing/2014/main" id="{2D9016CC-7489-4692-8103-F0555D8BD0BE}"/>
              </a:ext>
            </a:extLst>
          </p:cNvPr>
          <p:cNvSpPr txBox="1"/>
          <p:nvPr/>
        </p:nvSpPr>
        <p:spPr>
          <a:xfrm>
            <a:off x="6830412" y="2669991"/>
            <a:ext cx="1294459" cy="318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1800" dirty="0">
                <a:latin typeface="Arial" panose="020B0604020202020204" pitchFamily="34" charset="0"/>
                <a:ea typeface="Merriweather Sans"/>
                <a:cs typeface="Arial" panose="020B0604020202020204" pitchFamily="34" charset="0"/>
                <a:sym typeface="Merriweather Sans"/>
              </a:rPr>
              <a:t>Testing data</a:t>
            </a:r>
            <a:endParaRPr sz="1800" dirty="0">
              <a:latin typeface="Arial" panose="020B0604020202020204" pitchFamily="34" charset="0"/>
              <a:ea typeface="Merriweather Sans"/>
              <a:cs typeface="Arial" panose="020B0604020202020204" pitchFamily="34" charset="0"/>
              <a:sym typeface="Merriweather Sans"/>
            </a:endParaRPr>
          </a:p>
        </p:txBody>
      </p:sp>
      <p:pic>
        <p:nvPicPr>
          <p:cNvPr id="55" name="圖片 54">
            <a:extLst>
              <a:ext uri="{FF2B5EF4-FFF2-40B4-BE49-F238E27FC236}">
                <a16:creationId xmlns:a16="http://schemas.microsoft.com/office/drawing/2014/main" id="{839B3E25-83AB-481E-8DAB-7D3D724BA28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5383"/>
          <a:stretch/>
        </p:blipFill>
        <p:spPr>
          <a:xfrm>
            <a:off x="6225333" y="2489864"/>
            <a:ext cx="581470" cy="687181"/>
          </a:xfrm>
          <a:prstGeom prst="rect">
            <a:avLst/>
          </a:prstGeom>
        </p:spPr>
      </p:pic>
      <p:sp>
        <p:nvSpPr>
          <p:cNvPr id="60" name="Google Shape;498;p35">
            <a:extLst>
              <a:ext uri="{FF2B5EF4-FFF2-40B4-BE49-F238E27FC236}">
                <a16:creationId xmlns:a16="http://schemas.microsoft.com/office/drawing/2014/main" id="{814A4C61-DEEE-4C8D-9A9D-8F60E170BD00}"/>
              </a:ext>
            </a:extLst>
          </p:cNvPr>
          <p:cNvSpPr txBox="1"/>
          <p:nvPr/>
        </p:nvSpPr>
        <p:spPr>
          <a:xfrm>
            <a:off x="2852217" y="2939091"/>
            <a:ext cx="377955" cy="2123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1200" dirty="0">
                <a:solidFill>
                  <a:srgbClr val="FF0000"/>
                </a:solidFill>
                <a:latin typeface="Arial" panose="020B0604020202020204" pitchFamily="34" charset="0"/>
                <a:ea typeface="Merriweather Sans"/>
                <a:cs typeface="Arial" panose="020B0604020202020204" pitchFamily="34" charset="0"/>
                <a:sym typeface="Merriweather Sans"/>
              </a:rPr>
              <a:t>9351</a:t>
            </a:r>
            <a:endParaRPr sz="1200" dirty="0">
              <a:solidFill>
                <a:srgbClr val="FF0000"/>
              </a:solidFill>
              <a:latin typeface="Arial" panose="020B0604020202020204" pitchFamily="34" charset="0"/>
              <a:ea typeface="Merriweather Sans"/>
              <a:cs typeface="Arial" panose="020B0604020202020204" pitchFamily="34" charset="0"/>
              <a:sym typeface="Merriweather Sans"/>
            </a:endParaRPr>
          </a:p>
        </p:txBody>
      </p:sp>
      <p:sp>
        <p:nvSpPr>
          <p:cNvPr id="61" name="Google Shape;498;p35">
            <a:extLst>
              <a:ext uri="{FF2B5EF4-FFF2-40B4-BE49-F238E27FC236}">
                <a16:creationId xmlns:a16="http://schemas.microsoft.com/office/drawing/2014/main" id="{EE523637-2658-4528-9F8C-8F848E7E8896}"/>
              </a:ext>
            </a:extLst>
          </p:cNvPr>
          <p:cNvSpPr txBox="1"/>
          <p:nvPr/>
        </p:nvSpPr>
        <p:spPr>
          <a:xfrm>
            <a:off x="7109332" y="2941764"/>
            <a:ext cx="202433" cy="2123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1200" dirty="0">
                <a:solidFill>
                  <a:srgbClr val="FF0000"/>
                </a:solidFill>
                <a:latin typeface="Arial" panose="020B0604020202020204" pitchFamily="34" charset="0"/>
                <a:ea typeface="Merriweather Sans"/>
                <a:cs typeface="Arial" panose="020B0604020202020204" pitchFamily="34" charset="0"/>
                <a:sym typeface="Merriweather Sans"/>
              </a:rPr>
              <a:t>75</a:t>
            </a:r>
            <a:endParaRPr sz="1200" dirty="0">
              <a:solidFill>
                <a:srgbClr val="FF0000"/>
              </a:solidFill>
              <a:latin typeface="Arial" panose="020B0604020202020204" pitchFamily="34" charset="0"/>
              <a:ea typeface="Merriweather Sans"/>
              <a:cs typeface="Arial" panose="020B0604020202020204" pitchFamily="34" charset="0"/>
              <a:sym typeface="Merriweather Sans"/>
            </a:endParaRPr>
          </a:p>
        </p:txBody>
      </p:sp>
      <p:sp>
        <p:nvSpPr>
          <p:cNvPr id="62" name="Google Shape;498;p35">
            <a:extLst>
              <a:ext uri="{FF2B5EF4-FFF2-40B4-BE49-F238E27FC236}">
                <a16:creationId xmlns:a16="http://schemas.microsoft.com/office/drawing/2014/main" id="{8B0BE2F7-536A-4C64-8771-17B5A4189226}"/>
              </a:ext>
            </a:extLst>
          </p:cNvPr>
          <p:cNvSpPr txBox="1"/>
          <p:nvPr/>
        </p:nvSpPr>
        <p:spPr>
          <a:xfrm>
            <a:off x="4985549" y="1937748"/>
            <a:ext cx="377955" cy="2123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1200" dirty="0">
                <a:solidFill>
                  <a:srgbClr val="FF0000"/>
                </a:solidFill>
                <a:latin typeface="Arial" panose="020B0604020202020204" pitchFamily="34" charset="0"/>
                <a:ea typeface="Merriweather Sans"/>
                <a:cs typeface="Arial" panose="020B0604020202020204" pitchFamily="34" charset="0"/>
                <a:sym typeface="Merriweather Sans"/>
              </a:rPr>
              <a:t>9426</a:t>
            </a:r>
            <a:endParaRPr sz="1200" dirty="0">
              <a:solidFill>
                <a:srgbClr val="FF0000"/>
              </a:solidFill>
              <a:latin typeface="Arial" panose="020B0604020202020204" pitchFamily="34" charset="0"/>
              <a:ea typeface="Merriweather Sans"/>
              <a:cs typeface="Arial" panose="020B0604020202020204" pitchFamily="34" charset="0"/>
              <a:sym typeface="Merriweather Sans"/>
            </a:endParaRPr>
          </a:p>
        </p:txBody>
      </p:sp>
      <p:sp>
        <p:nvSpPr>
          <p:cNvPr id="65" name="Google Shape;509;p35">
            <a:extLst>
              <a:ext uri="{FF2B5EF4-FFF2-40B4-BE49-F238E27FC236}">
                <a16:creationId xmlns:a16="http://schemas.microsoft.com/office/drawing/2014/main" id="{8C6B1547-8A3D-4053-AD67-19648AC8DCDC}"/>
              </a:ext>
            </a:extLst>
          </p:cNvPr>
          <p:cNvSpPr txBox="1"/>
          <p:nvPr/>
        </p:nvSpPr>
        <p:spPr>
          <a:xfrm>
            <a:off x="1731639" y="3665765"/>
            <a:ext cx="870153" cy="318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1800" dirty="0">
                <a:latin typeface="Arial" panose="020B0604020202020204" pitchFamily="34" charset="0"/>
                <a:ea typeface="Merriweather Sans"/>
                <a:cs typeface="Arial" panose="020B0604020202020204" pitchFamily="34" charset="0"/>
                <a:sym typeface="Merriweather Sans"/>
              </a:rPr>
              <a:t>Training</a:t>
            </a:r>
            <a:endParaRPr sz="1800" dirty="0">
              <a:latin typeface="Arial" panose="020B0604020202020204" pitchFamily="34" charset="0"/>
              <a:ea typeface="Merriweather Sans"/>
              <a:cs typeface="Arial" panose="020B0604020202020204" pitchFamily="34" charset="0"/>
              <a:sym typeface="Merriweather Sans"/>
            </a:endParaRPr>
          </a:p>
        </p:txBody>
      </p:sp>
      <p:sp>
        <p:nvSpPr>
          <p:cNvPr id="66" name="Google Shape;509;p35">
            <a:extLst>
              <a:ext uri="{FF2B5EF4-FFF2-40B4-BE49-F238E27FC236}">
                <a16:creationId xmlns:a16="http://schemas.microsoft.com/office/drawing/2014/main" id="{7A7623F0-1858-4222-ADD8-175C165FE253}"/>
              </a:ext>
            </a:extLst>
          </p:cNvPr>
          <p:cNvSpPr txBox="1"/>
          <p:nvPr/>
        </p:nvSpPr>
        <p:spPr>
          <a:xfrm>
            <a:off x="3776348" y="3671279"/>
            <a:ext cx="1060832" cy="318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1800" dirty="0">
                <a:latin typeface="Arial" panose="020B0604020202020204" pitchFamily="34" charset="0"/>
                <a:ea typeface="Merriweather Sans"/>
                <a:cs typeface="Arial" panose="020B0604020202020204" pitchFamily="34" charset="0"/>
                <a:sym typeface="Merriweather Sans"/>
              </a:rPr>
              <a:t>Validation</a:t>
            </a:r>
            <a:endParaRPr sz="1800" dirty="0">
              <a:latin typeface="Arial" panose="020B0604020202020204" pitchFamily="34" charset="0"/>
              <a:ea typeface="Merriweather Sans"/>
              <a:cs typeface="Arial" panose="020B0604020202020204" pitchFamily="34" charset="0"/>
              <a:sym typeface="Merriweather Sans"/>
            </a:endParaRPr>
          </a:p>
        </p:txBody>
      </p:sp>
      <p:sp>
        <p:nvSpPr>
          <p:cNvPr id="67" name="文字方塊 66">
            <a:extLst>
              <a:ext uri="{FF2B5EF4-FFF2-40B4-BE49-F238E27FC236}">
                <a16:creationId xmlns:a16="http://schemas.microsoft.com/office/drawing/2014/main" id="{B584D9E2-F9BD-4DA6-B136-BE5CAC7DAF48}"/>
              </a:ext>
            </a:extLst>
          </p:cNvPr>
          <p:cNvSpPr txBox="1"/>
          <p:nvPr/>
        </p:nvSpPr>
        <p:spPr>
          <a:xfrm>
            <a:off x="1797425" y="3194339"/>
            <a:ext cx="405675" cy="246221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TW" sz="1000" dirty="0"/>
              <a:t>0.8</a:t>
            </a:r>
            <a:endParaRPr lang="zh-TW" altLang="en-US" sz="1000" dirty="0"/>
          </a:p>
        </p:txBody>
      </p:sp>
      <p:sp>
        <p:nvSpPr>
          <p:cNvPr id="70" name="文字方塊 69">
            <a:extLst>
              <a:ext uri="{FF2B5EF4-FFF2-40B4-BE49-F238E27FC236}">
                <a16:creationId xmlns:a16="http://schemas.microsoft.com/office/drawing/2014/main" id="{5CC0C768-2ADF-4295-8BA9-3E8DA24214E3}"/>
              </a:ext>
            </a:extLst>
          </p:cNvPr>
          <p:cNvSpPr txBox="1"/>
          <p:nvPr/>
        </p:nvSpPr>
        <p:spPr>
          <a:xfrm>
            <a:off x="3821645" y="3196342"/>
            <a:ext cx="405675" cy="246221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TW" sz="1000" dirty="0"/>
              <a:t>0.2</a:t>
            </a:r>
            <a:endParaRPr lang="zh-TW" altLang="en-US" sz="1000" dirty="0"/>
          </a:p>
        </p:txBody>
      </p:sp>
      <p:sp>
        <p:nvSpPr>
          <p:cNvPr id="71" name="Google Shape;498;p35">
            <a:extLst>
              <a:ext uri="{FF2B5EF4-FFF2-40B4-BE49-F238E27FC236}">
                <a16:creationId xmlns:a16="http://schemas.microsoft.com/office/drawing/2014/main" id="{12C84840-A4D9-4109-8AB6-0B2E226088F2}"/>
              </a:ext>
            </a:extLst>
          </p:cNvPr>
          <p:cNvSpPr txBox="1"/>
          <p:nvPr/>
        </p:nvSpPr>
        <p:spPr>
          <a:xfrm>
            <a:off x="1944805" y="3944103"/>
            <a:ext cx="470484" cy="2123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1200" dirty="0">
                <a:solidFill>
                  <a:srgbClr val="FF0000"/>
                </a:solidFill>
                <a:latin typeface="Arial" panose="020B0604020202020204" pitchFamily="34" charset="0"/>
                <a:ea typeface="Merriweather Sans"/>
                <a:cs typeface="Arial" panose="020B0604020202020204" pitchFamily="34" charset="0"/>
                <a:sym typeface="Merriweather Sans"/>
              </a:rPr>
              <a:t>7481</a:t>
            </a:r>
            <a:endParaRPr sz="1200" dirty="0">
              <a:solidFill>
                <a:srgbClr val="FF0000"/>
              </a:solidFill>
              <a:latin typeface="Arial" panose="020B0604020202020204" pitchFamily="34" charset="0"/>
              <a:ea typeface="Merriweather Sans"/>
              <a:cs typeface="Arial" panose="020B0604020202020204" pitchFamily="34" charset="0"/>
              <a:sym typeface="Merriweather Sans"/>
            </a:endParaRPr>
          </a:p>
        </p:txBody>
      </p:sp>
      <p:sp>
        <p:nvSpPr>
          <p:cNvPr id="72" name="Google Shape;498;p35">
            <a:extLst>
              <a:ext uri="{FF2B5EF4-FFF2-40B4-BE49-F238E27FC236}">
                <a16:creationId xmlns:a16="http://schemas.microsoft.com/office/drawing/2014/main" id="{2783AFF2-C93E-4C24-8622-102CE71D4A33}"/>
              </a:ext>
            </a:extLst>
          </p:cNvPr>
          <p:cNvSpPr txBox="1"/>
          <p:nvPr/>
        </p:nvSpPr>
        <p:spPr>
          <a:xfrm>
            <a:off x="4020513" y="3952807"/>
            <a:ext cx="470484" cy="2123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1200" dirty="0">
                <a:solidFill>
                  <a:srgbClr val="FF0000"/>
                </a:solidFill>
                <a:latin typeface="Arial" panose="020B0604020202020204" pitchFamily="34" charset="0"/>
                <a:ea typeface="Merriweather Sans"/>
                <a:cs typeface="Arial" panose="020B0604020202020204" pitchFamily="34" charset="0"/>
                <a:sym typeface="Merriweather Sans"/>
              </a:rPr>
              <a:t>1870</a:t>
            </a:r>
            <a:endParaRPr sz="1200" dirty="0">
              <a:solidFill>
                <a:srgbClr val="FF0000"/>
              </a:solidFill>
              <a:latin typeface="Arial" panose="020B0604020202020204" pitchFamily="34" charset="0"/>
              <a:ea typeface="Merriweather Sans"/>
              <a:cs typeface="Arial" panose="020B0604020202020204" pitchFamily="34" charset="0"/>
              <a:sym typeface="Merriweather Sans"/>
            </a:endParaRPr>
          </a:p>
        </p:txBody>
      </p:sp>
      <p:pic>
        <p:nvPicPr>
          <p:cNvPr id="69" name="圖片 68">
            <a:extLst>
              <a:ext uri="{FF2B5EF4-FFF2-40B4-BE49-F238E27FC236}">
                <a16:creationId xmlns:a16="http://schemas.microsoft.com/office/drawing/2014/main" id="{5D169313-7F55-4CF1-B12B-24D10B6586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9101" y="3480244"/>
            <a:ext cx="671578" cy="691465"/>
          </a:xfrm>
          <a:prstGeom prst="rect">
            <a:avLst/>
          </a:prstGeom>
        </p:spPr>
      </p:pic>
      <p:pic>
        <p:nvPicPr>
          <p:cNvPr id="74" name="圖片 73">
            <a:extLst>
              <a:ext uri="{FF2B5EF4-FFF2-40B4-BE49-F238E27FC236}">
                <a16:creationId xmlns:a16="http://schemas.microsoft.com/office/drawing/2014/main" id="{DB3D0C26-6CB7-4198-91DF-48EA162853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24768" y="3480244"/>
            <a:ext cx="700620" cy="700620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E512DB3D-9217-4E8F-8051-679BD12EA928}"/>
              </a:ext>
            </a:extLst>
          </p:cNvPr>
          <p:cNvSpPr txBox="1"/>
          <p:nvPr/>
        </p:nvSpPr>
        <p:spPr>
          <a:xfrm>
            <a:off x="7565313" y="4637193"/>
            <a:ext cx="16052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Image Size:28*28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608982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8"/>
          <p:cNvSpPr txBox="1">
            <a:spLocks noGrp="1"/>
          </p:cNvSpPr>
          <p:nvPr>
            <p:ph type="title"/>
          </p:nvPr>
        </p:nvSpPr>
        <p:spPr>
          <a:xfrm>
            <a:off x="1104900" y="276075"/>
            <a:ext cx="6724500" cy="74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-US" dirty="0"/>
              <a:t>Data-Augmentation</a:t>
            </a:r>
            <a:endParaRPr dirty="0"/>
          </a:p>
        </p:txBody>
      </p:sp>
      <p:sp>
        <p:nvSpPr>
          <p:cNvPr id="145" name="Google Shape;145;p18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EB8FD5B-3621-4BA4-A314-5018845AAE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956" y="1025175"/>
            <a:ext cx="2699530" cy="3878034"/>
          </a:xfrm>
          <a:prstGeom prst="rect">
            <a:avLst/>
          </a:prstGeom>
        </p:spPr>
      </p:pic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A636038B-2706-4420-A7AB-9E11806BA1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5293351"/>
              </p:ext>
            </p:extLst>
          </p:nvPr>
        </p:nvGraphicFramePr>
        <p:xfrm>
          <a:off x="735062" y="1653313"/>
          <a:ext cx="5285293" cy="2768600"/>
        </p:xfrm>
        <a:graphic>
          <a:graphicData uri="http://schemas.openxmlformats.org/drawingml/2006/table">
            <a:tbl>
              <a:tblPr firstRow="1" bandRow="1">
                <a:tableStyleId>{AF57B9CE-27B7-45A4-9341-B09BDB51A24E}</a:tableStyleId>
              </a:tblPr>
              <a:tblGrid>
                <a:gridCol w="1357538">
                  <a:extLst>
                    <a:ext uri="{9D8B030D-6E8A-4147-A177-3AD203B41FA5}">
                      <a16:colId xmlns:a16="http://schemas.microsoft.com/office/drawing/2014/main" val="2375209275"/>
                    </a:ext>
                  </a:extLst>
                </a:gridCol>
                <a:gridCol w="3927755">
                  <a:extLst>
                    <a:ext uri="{9D8B030D-6E8A-4147-A177-3AD203B41FA5}">
                      <a16:colId xmlns:a16="http://schemas.microsoft.com/office/drawing/2014/main" val="17842509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rgbClr val="FF0000"/>
                          </a:solidFill>
                        </a:rPr>
                        <a:t>rescale</a:t>
                      </a:r>
                      <a:endParaRPr lang="zh-TW" alt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1200" b="0" i="0" u="none" strike="noStrike" cap="none" dirty="0">
                          <a:solidFill>
                            <a:srgbClr val="FF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convert the pixels in range [0,255] to range [0,1].</a:t>
                      </a:r>
                      <a:endParaRPr lang="zh-TW" alt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426142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rotation range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1200" dirty="0"/>
                        <a:t>Int. Degree range for random rotations.</a:t>
                      </a:r>
                      <a:endParaRPr lang="zh-TW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908606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err="1"/>
                        <a:t>horizontal_flip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Boolean. Randomly flip inputs horizontally.</a:t>
                      </a:r>
                      <a:endParaRPr lang="zh-TW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67076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err="1"/>
                        <a:t>shear_range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1200" dirty="0"/>
                        <a:t>Float. Shear intensity.</a:t>
                      </a:r>
                      <a:endParaRPr lang="zh-TW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435287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err="1"/>
                        <a:t>zoom_range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Float or [lower, upper]. Range for random zoom. If a float, </a:t>
                      </a:r>
                      <a:r>
                        <a:rPr lang="en-US" altLang="zh-TW" sz="1200" dirty="0"/>
                        <a:t>[lower, upper] = [1-zoom_range, 1+zoom_range]</a:t>
                      </a:r>
                      <a:r>
                        <a:rPr lang="en-US" altLang="zh-TW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.</a:t>
                      </a:r>
                      <a:endParaRPr lang="zh-TW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42309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err="1"/>
                        <a:t>fill_mode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One of {"constant", "nearest", "reflect" or "wrap"}. Default is 'nearest'.</a:t>
                      </a:r>
                      <a:endParaRPr lang="zh-TW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980468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err="1"/>
                        <a:t>validation_split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Float. Fraction of images reserved for validation</a:t>
                      </a:r>
                      <a:endParaRPr lang="zh-TW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8343271"/>
                  </a:ext>
                </a:extLst>
              </a:tr>
            </a:tbl>
          </a:graphicData>
        </a:graphic>
      </p:graphicFrame>
      <p:cxnSp>
        <p:nvCxnSpPr>
          <p:cNvPr id="3" name="直線單箭頭接點 2">
            <a:extLst>
              <a:ext uri="{FF2B5EF4-FFF2-40B4-BE49-F238E27FC236}">
                <a16:creationId xmlns:a16="http://schemas.microsoft.com/office/drawing/2014/main" id="{3459A048-EB9D-478B-95FA-EE366BA4D35D}"/>
              </a:ext>
            </a:extLst>
          </p:cNvPr>
          <p:cNvCxnSpPr>
            <a:cxnSpLocks/>
          </p:cNvCxnSpPr>
          <p:nvPr/>
        </p:nvCxnSpPr>
        <p:spPr>
          <a:xfrm flipV="1">
            <a:off x="1394087" y="1437367"/>
            <a:ext cx="266979" cy="28505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8" name="文字方塊 7">
            <a:extLst>
              <a:ext uri="{FF2B5EF4-FFF2-40B4-BE49-F238E27FC236}">
                <a16:creationId xmlns:a16="http://schemas.microsoft.com/office/drawing/2014/main" id="{201CC57A-FF54-4B71-9AD2-764C01F3F18C}"/>
              </a:ext>
            </a:extLst>
          </p:cNvPr>
          <p:cNvSpPr txBox="1"/>
          <p:nvPr/>
        </p:nvSpPr>
        <p:spPr>
          <a:xfrm>
            <a:off x="1661066" y="1153590"/>
            <a:ext cx="1248996" cy="307777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Normalize!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041347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6"/>
          <p:cNvSpPr txBox="1">
            <a:spLocks noGrp="1"/>
          </p:cNvSpPr>
          <p:nvPr>
            <p:ph type="ctrTitle"/>
          </p:nvPr>
        </p:nvSpPr>
        <p:spPr>
          <a:xfrm>
            <a:off x="1028474" y="2345350"/>
            <a:ext cx="6737201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3.</a:t>
            </a:r>
            <a:endParaRPr dirty="0"/>
          </a:p>
          <a:p>
            <a:pPr lvl="0"/>
            <a:r>
              <a:rPr lang="en-US" altLang="zh-TW" dirty="0"/>
              <a:t>Experimental Environment</a:t>
            </a:r>
            <a:endParaRPr dirty="0"/>
          </a:p>
        </p:txBody>
      </p:sp>
      <p:sp>
        <p:nvSpPr>
          <p:cNvPr id="133" name="Google Shape;133;p16"/>
          <p:cNvSpPr txBox="1">
            <a:spLocks noGrp="1"/>
          </p:cNvSpPr>
          <p:nvPr>
            <p:ph type="sldNum" idx="4294967295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91110692"/>
      </p:ext>
    </p:extLst>
  </p:cSld>
  <p:clrMapOvr>
    <a:masterClrMapping/>
  </p:clrMapOvr>
</p:sld>
</file>

<file path=ppt/theme/theme1.xml><?xml version="1.0" encoding="utf-8"?>
<a:theme xmlns:a="http://schemas.openxmlformats.org/drawingml/2006/main" name="William template">
  <a:themeElements>
    <a:clrScheme name="Custom 347">
      <a:dk1>
        <a:srgbClr val="222222"/>
      </a:dk1>
      <a:lt1>
        <a:srgbClr val="FFFFFF"/>
      </a:lt1>
      <a:dk2>
        <a:srgbClr val="666666"/>
      </a:dk2>
      <a:lt2>
        <a:srgbClr val="F3F3F3"/>
      </a:lt2>
      <a:accent1>
        <a:srgbClr val="FF8700"/>
      </a:accent1>
      <a:accent2>
        <a:srgbClr val="FFB840"/>
      </a:accent2>
      <a:accent3>
        <a:srgbClr val="333333"/>
      </a:accent3>
      <a:accent4>
        <a:srgbClr val="9B9796"/>
      </a:accent4>
      <a:accent5>
        <a:srgbClr val="C9C3BD"/>
      </a:accent5>
      <a:accent6>
        <a:srgbClr val="96C94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2296</TotalTime>
  <Words>965</Words>
  <Application>Microsoft Office PowerPoint</Application>
  <PresentationFormat>如螢幕大小 (16:9)</PresentationFormat>
  <Paragraphs>243</Paragraphs>
  <Slides>33</Slides>
  <Notes>32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33</vt:i4>
      </vt:variant>
    </vt:vector>
  </HeadingPairs>
  <TitlesOfParts>
    <vt:vector size="40" baseType="lpstr">
      <vt:lpstr>sohne</vt:lpstr>
      <vt:lpstr>Arial</vt:lpstr>
      <vt:lpstr>Cambria Math</vt:lpstr>
      <vt:lpstr>Roboto</vt:lpstr>
      <vt:lpstr>Dosis</vt:lpstr>
      <vt:lpstr>Wingdings</vt:lpstr>
      <vt:lpstr>William template</vt:lpstr>
      <vt:lpstr>Face Mask Detection </vt:lpstr>
      <vt:lpstr>Outline</vt:lpstr>
      <vt:lpstr>1. Motivation</vt:lpstr>
      <vt:lpstr>Motivation</vt:lpstr>
      <vt:lpstr>2. Dataset</vt:lpstr>
      <vt:lpstr>Dataset</vt:lpstr>
      <vt:lpstr>Dataset</vt:lpstr>
      <vt:lpstr>Data-Augmentation</vt:lpstr>
      <vt:lpstr>3. Experimental Environment</vt:lpstr>
      <vt:lpstr>Experimental Environment</vt:lpstr>
      <vt:lpstr>4. Review</vt:lpstr>
      <vt:lpstr>Review-Experimental method</vt:lpstr>
      <vt:lpstr>Review – Compare ResNet &amp; DenseNet</vt:lpstr>
      <vt:lpstr>Review - DenseNet121</vt:lpstr>
      <vt:lpstr>Review – DenseNet</vt:lpstr>
      <vt:lpstr>Review – DenseNet-BC</vt:lpstr>
      <vt:lpstr>Review – DenseNet-BC</vt:lpstr>
      <vt:lpstr>5. Structure</vt:lpstr>
      <vt:lpstr>Structure1-Transfer Learning</vt:lpstr>
      <vt:lpstr>Structure2- Rebuild DenseNet-BC</vt:lpstr>
      <vt:lpstr>Structure2- Modified DenseNet-BC</vt:lpstr>
      <vt:lpstr>Structure3- Improved &amp; Modified DenseNet-BC</vt:lpstr>
      <vt:lpstr>Structure3- Improved &amp;  Modified DenseNet-BC</vt:lpstr>
      <vt:lpstr>Structure3- Improved &amp; Modified DenseNet-BC</vt:lpstr>
      <vt:lpstr>6. Result</vt:lpstr>
      <vt:lpstr>Result – Accuracy Score</vt:lpstr>
      <vt:lpstr>Result – Classification Report </vt:lpstr>
      <vt:lpstr>Result –Confusion Matrix </vt:lpstr>
      <vt:lpstr>7. Conclusion</vt:lpstr>
      <vt:lpstr>Conclusion</vt:lpstr>
      <vt:lpstr>8. Reference</vt:lpstr>
      <vt:lpstr>Reference</vt:lpstr>
      <vt:lpstr>THANKS FOR LISTENING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Face Mask Detection</dc:title>
  <dc:creator>Yuan Hsu</dc:creator>
  <cp:lastModifiedBy>Yuan Hsu</cp:lastModifiedBy>
  <cp:revision>96</cp:revision>
  <dcterms:modified xsi:type="dcterms:W3CDTF">2022-12-27T18:20:43Z</dcterms:modified>
</cp:coreProperties>
</file>